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0" r:id="rId4"/>
    <p:sldId id="266" r:id="rId5"/>
    <p:sldId id="267" r:id="rId6"/>
    <p:sldId id="268" r:id="rId7"/>
    <p:sldId id="258" r:id="rId8"/>
    <p:sldId id="264" r:id="rId9"/>
    <p:sldId id="259" r:id="rId10"/>
    <p:sldId id="263" r:id="rId11"/>
    <p:sldId id="262" r:id="rId12"/>
    <p:sldId id="265" r:id="rId13"/>
  </p:sldIdLst>
  <p:sldSz cx="18288000" cy="10287000"/>
  <p:notesSz cx="9309100" cy="70231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91634" autoAdjust="0"/>
  </p:normalViewPr>
  <p:slideViewPr>
    <p:cSldViewPr>
      <p:cViewPr varScale="1">
        <p:scale>
          <a:sx n="51" d="100"/>
          <a:sy n="51" d="100"/>
        </p:scale>
        <p:origin x="926"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mith, Cecil D (KYTC-D07)" userId="eb12e7cf-0667-4ca9-969a-46cb6c4b5bed" providerId="ADAL" clId="{B67A3D02-274B-40A5-A3C3-200733CFADCC}"/>
    <pc:docChg chg="undo custSel addSld modSld sldOrd modNotesMaster">
      <pc:chgData name="Smith, Cecil D (KYTC-D07)" userId="eb12e7cf-0667-4ca9-969a-46cb6c4b5bed" providerId="ADAL" clId="{B67A3D02-274B-40A5-A3C3-200733CFADCC}" dt="2026-08-31T18:19:19.147" v="3097" actId="20577"/>
      <pc:docMkLst>
        <pc:docMk/>
      </pc:docMkLst>
      <pc:sldChg chg="modSp mod">
        <pc:chgData name="Smith, Cecil D (KYTC-D07)" userId="eb12e7cf-0667-4ca9-969a-46cb6c4b5bed" providerId="ADAL" clId="{B67A3D02-274B-40A5-A3C3-200733CFADCC}" dt="2026-08-27T14:47:06.738" v="3090" actId="14100"/>
        <pc:sldMkLst>
          <pc:docMk/>
          <pc:sldMk cId="0" sldId="256"/>
        </pc:sldMkLst>
        <pc:spChg chg="mod">
          <ac:chgData name="Smith, Cecil D (KYTC-D07)" userId="eb12e7cf-0667-4ca9-969a-46cb6c4b5bed" providerId="ADAL" clId="{B67A3D02-274B-40A5-A3C3-200733CFADCC}" dt="2026-08-27T14:46:59.558" v="3089" actId="404"/>
          <ac:spMkLst>
            <pc:docMk/>
            <pc:sldMk cId="0" sldId="256"/>
            <ac:spMk id="6" creationId="{0D233D70-7159-2BE1-9793-90E53121369C}"/>
          </ac:spMkLst>
        </pc:spChg>
        <pc:grpChg chg="mod">
          <ac:chgData name="Smith, Cecil D (KYTC-D07)" userId="eb12e7cf-0667-4ca9-969a-46cb6c4b5bed" providerId="ADAL" clId="{B67A3D02-274B-40A5-A3C3-200733CFADCC}" dt="2026-08-27T14:47:06.738" v="3090" actId="14100"/>
          <ac:grpSpMkLst>
            <pc:docMk/>
            <pc:sldMk cId="0" sldId="256"/>
            <ac:grpSpMk id="2051" creationId="{E0B6270E-3021-DC2A-0899-B65EF6200A5B}"/>
          </ac:grpSpMkLst>
        </pc:grpChg>
        <pc:picChg chg="mod">
          <ac:chgData name="Smith, Cecil D (KYTC-D07)" userId="eb12e7cf-0667-4ca9-969a-46cb6c4b5bed" providerId="ADAL" clId="{B67A3D02-274B-40A5-A3C3-200733CFADCC}" dt="2026-08-27T14:47:06.738" v="3090" actId="14100"/>
          <ac:picMkLst>
            <pc:docMk/>
            <pc:sldMk cId="0" sldId="256"/>
            <ac:picMk id="2052" creationId="{9626E467-0E3A-DE54-B252-6FEBD0F60A38}"/>
          </ac:picMkLst>
        </pc:picChg>
        <pc:picChg chg="mod">
          <ac:chgData name="Smith, Cecil D (KYTC-D07)" userId="eb12e7cf-0667-4ca9-969a-46cb6c4b5bed" providerId="ADAL" clId="{B67A3D02-274B-40A5-A3C3-200733CFADCC}" dt="2026-08-27T14:47:06.738" v="3090" actId="14100"/>
          <ac:picMkLst>
            <pc:docMk/>
            <pc:sldMk cId="0" sldId="256"/>
            <ac:picMk id="2053" creationId="{3C4BBEAD-89FB-124E-3442-6E0F4CC2BD7D}"/>
          </ac:picMkLst>
        </pc:picChg>
      </pc:sldChg>
      <pc:sldChg chg="modSp mod modNotesTx">
        <pc:chgData name="Smith, Cecil D (KYTC-D07)" userId="eb12e7cf-0667-4ca9-969a-46cb6c4b5bed" providerId="ADAL" clId="{B67A3D02-274B-40A5-A3C3-200733CFADCC}" dt="2026-08-27T14:48:29.692" v="3092" actId="20577"/>
        <pc:sldMkLst>
          <pc:docMk/>
          <pc:sldMk cId="0" sldId="257"/>
        </pc:sldMkLst>
        <pc:spChg chg="mod">
          <ac:chgData name="Smith, Cecil D (KYTC-D07)" userId="eb12e7cf-0667-4ca9-969a-46cb6c4b5bed" providerId="ADAL" clId="{B67A3D02-274B-40A5-A3C3-200733CFADCC}" dt="2026-08-27T14:48:29.692" v="3092" actId="20577"/>
          <ac:spMkLst>
            <pc:docMk/>
            <pc:sldMk cId="0" sldId="257"/>
            <ac:spMk id="6" creationId="{F798DA07-64F6-5B08-C50E-D3AF56919C4D}"/>
          </ac:spMkLst>
        </pc:spChg>
        <pc:picChg chg="mod">
          <ac:chgData name="Smith, Cecil D (KYTC-D07)" userId="eb12e7cf-0667-4ca9-969a-46cb6c4b5bed" providerId="ADAL" clId="{B67A3D02-274B-40A5-A3C3-200733CFADCC}" dt="2026-08-27T14:46:36.002" v="3087" actId="1076"/>
          <ac:picMkLst>
            <pc:docMk/>
            <pc:sldMk cId="0" sldId="257"/>
            <ac:picMk id="4" creationId="{7E111525-06EB-E687-73AE-5C75F1617267}"/>
          </ac:picMkLst>
        </pc:picChg>
        <pc:picChg chg="mod">
          <ac:chgData name="Smith, Cecil D (KYTC-D07)" userId="eb12e7cf-0667-4ca9-969a-46cb6c4b5bed" providerId="ADAL" clId="{B67A3D02-274B-40A5-A3C3-200733CFADCC}" dt="2026-08-27T14:46:01.922" v="3083" actId="14100"/>
          <ac:picMkLst>
            <pc:docMk/>
            <pc:sldMk cId="0" sldId="257"/>
            <ac:picMk id="3074" creationId="{C1CB5055-6AB7-949B-6287-7FEF540709C1}"/>
          </ac:picMkLst>
        </pc:picChg>
        <pc:picChg chg="mod">
          <ac:chgData name="Smith, Cecil D (KYTC-D07)" userId="eb12e7cf-0667-4ca9-969a-46cb6c4b5bed" providerId="ADAL" clId="{B67A3D02-274B-40A5-A3C3-200733CFADCC}" dt="2026-08-27T14:45:56.112" v="3082" actId="14100"/>
          <ac:picMkLst>
            <pc:docMk/>
            <pc:sldMk cId="0" sldId="257"/>
            <ac:picMk id="3075" creationId="{A9125C1C-2231-5E9F-1E48-55CF02492D18}"/>
          </ac:picMkLst>
        </pc:picChg>
      </pc:sldChg>
      <pc:sldChg chg="addSp modSp mod">
        <pc:chgData name="Smith, Cecil D (KYTC-D07)" userId="eb12e7cf-0667-4ca9-969a-46cb6c4b5bed" providerId="ADAL" clId="{B67A3D02-274B-40A5-A3C3-200733CFADCC}" dt="2026-08-07T12:29:24.243" v="1138" actId="20577"/>
        <pc:sldMkLst>
          <pc:docMk/>
          <pc:sldMk cId="0" sldId="258"/>
        </pc:sldMkLst>
        <pc:spChg chg="add mod">
          <ac:chgData name="Smith, Cecil D (KYTC-D07)" userId="eb12e7cf-0667-4ca9-969a-46cb6c4b5bed" providerId="ADAL" clId="{B67A3D02-274B-40A5-A3C3-200733CFADCC}" dt="2026-08-07T12:27:16.751" v="1070" actId="122"/>
          <ac:spMkLst>
            <pc:docMk/>
            <pc:sldMk cId="0" sldId="258"/>
            <ac:spMk id="2" creationId="{8A0B9EAD-600A-4E08-90B4-152EF505CB62}"/>
          </ac:spMkLst>
        </pc:spChg>
        <pc:spChg chg="mod">
          <ac:chgData name="Smith, Cecil D (KYTC-D07)" userId="eb12e7cf-0667-4ca9-969a-46cb6c4b5bed" providerId="ADAL" clId="{B67A3D02-274B-40A5-A3C3-200733CFADCC}" dt="2026-08-07T12:29:24.243" v="1138" actId="20577"/>
          <ac:spMkLst>
            <pc:docMk/>
            <pc:sldMk cId="0" sldId="258"/>
            <ac:spMk id="8" creationId="{AA7FD1AE-475F-D03E-C363-14385808AFF5}"/>
          </ac:spMkLst>
        </pc:spChg>
        <pc:spChg chg="mod">
          <ac:chgData name="Smith, Cecil D (KYTC-D07)" userId="eb12e7cf-0667-4ca9-969a-46cb6c4b5bed" providerId="ADAL" clId="{B67A3D02-274B-40A5-A3C3-200733CFADCC}" dt="2026-08-07T12:28:51.022" v="1129" actId="20577"/>
          <ac:spMkLst>
            <pc:docMk/>
            <pc:sldMk cId="0" sldId="258"/>
            <ac:spMk id="9" creationId="{A4D2415D-F2FE-009B-94CA-D9267FB90789}"/>
          </ac:spMkLst>
        </pc:spChg>
        <pc:spChg chg="mod">
          <ac:chgData name="Smith, Cecil D (KYTC-D07)" userId="eb12e7cf-0667-4ca9-969a-46cb6c4b5bed" providerId="ADAL" clId="{B67A3D02-274B-40A5-A3C3-200733CFADCC}" dt="2026-08-07T12:29:08.196" v="1137" actId="20577"/>
          <ac:spMkLst>
            <pc:docMk/>
            <pc:sldMk cId="0" sldId="258"/>
            <ac:spMk id="11" creationId="{8EA2B3C0-D35C-8766-59D5-9901CC08EDDE}"/>
          </ac:spMkLst>
        </pc:spChg>
      </pc:sldChg>
      <pc:sldChg chg="addSp delSp modSp mod ord">
        <pc:chgData name="Smith, Cecil D (KYTC-D07)" userId="eb12e7cf-0667-4ca9-969a-46cb6c4b5bed" providerId="ADAL" clId="{B67A3D02-274B-40A5-A3C3-200733CFADCC}" dt="2026-08-31T18:19:19.147" v="3097" actId="20577"/>
        <pc:sldMkLst>
          <pc:docMk/>
          <pc:sldMk cId="0" sldId="259"/>
        </pc:sldMkLst>
        <pc:spChg chg="add mod">
          <ac:chgData name="Smith, Cecil D (KYTC-D07)" userId="eb12e7cf-0667-4ca9-969a-46cb6c4b5bed" providerId="ADAL" clId="{B67A3D02-274B-40A5-A3C3-200733CFADCC}" dt="2026-08-31T18:19:19.147" v="3097" actId="20577"/>
          <ac:spMkLst>
            <pc:docMk/>
            <pc:sldMk cId="0" sldId="259"/>
            <ac:spMk id="3" creationId="{9FE1C57D-0298-1DE0-BD5F-459A265B4B79}"/>
          </ac:spMkLst>
        </pc:spChg>
        <pc:spChg chg="mod">
          <ac:chgData name="Smith, Cecil D (KYTC-D07)" userId="eb12e7cf-0667-4ca9-969a-46cb6c4b5bed" providerId="ADAL" clId="{B67A3D02-274B-40A5-A3C3-200733CFADCC}" dt="2026-08-21T15:40:52.538" v="2565" actId="1076"/>
          <ac:spMkLst>
            <pc:docMk/>
            <pc:sldMk cId="0" sldId="259"/>
            <ac:spMk id="9" creationId="{3C471E51-B003-65E9-63BC-A4CE6F339C9F}"/>
          </ac:spMkLst>
        </pc:spChg>
        <pc:picChg chg="mod">
          <ac:chgData name="Smith, Cecil D (KYTC-D07)" userId="eb12e7cf-0667-4ca9-969a-46cb6c4b5bed" providerId="ADAL" clId="{B67A3D02-274B-40A5-A3C3-200733CFADCC}" dt="2026-08-27T14:42:53.358" v="3070" actId="1076"/>
          <ac:picMkLst>
            <pc:docMk/>
            <pc:sldMk cId="0" sldId="259"/>
            <ac:picMk id="11" creationId="{05D7B10F-6CF5-FF00-D7DA-AB75D5849279}"/>
          </ac:picMkLst>
        </pc:picChg>
      </pc:sldChg>
      <pc:sldChg chg="modSp mod">
        <pc:chgData name="Smith, Cecil D (KYTC-D07)" userId="eb12e7cf-0667-4ca9-969a-46cb6c4b5bed" providerId="ADAL" clId="{B67A3D02-274B-40A5-A3C3-200733CFADCC}" dt="2026-08-21T15:32:10.723" v="2550" actId="1076"/>
        <pc:sldMkLst>
          <pc:docMk/>
          <pc:sldMk cId="0" sldId="260"/>
        </pc:sldMkLst>
        <pc:spChg chg="mod">
          <ac:chgData name="Smith, Cecil D (KYTC-D07)" userId="eb12e7cf-0667-4ca9-969a-46cb6c4b5bed" providerId="ADAL" clId="{B67A3D02-274B-40A5-A3C3-200733CFADCC}" dt="2026-08-21T15:32:10.723" v="2550" actId="1076"/>
          <ac:spMkLst>
            <pc:docMk/>
            <pc:sldMk cId="0" sldId="260"/>
            <ac:spMk id="13" creationId="{43F4E028-7CC2-C0BD-1230-EFB2DE3ABDB3}"/>
          </ac:spMkLst>
        </pc:spChg>
        <pc:picChg chg="mod">
          <ac:chgData name="Smith, Cecil D (KYTC-D07)" userId="eb12e7cf-0667-4ca9-969a-46cb6c4b5bed" providerId="ADAL" clId="{B67A3D02-274B-40A5-A3C3-200733CFADCC}" dt="2026-08-21T15:30:21.099" v="2484" actId="14100"/>
          <ac:picMkLst>
            <pc:docMk/>
            <pc:sldMk cId="0" sldId="260"/>
            <ac:picMk id="6" creationId="{E3DE61BB-9DCF-38A3-6F34-DA85BBA8EBA4}"/>
          </ac:picMkLst>
        </pc:picChg>
        <pc:picChg chg="mod">
          <ac:chgData name="Smith, Cecil D (KYTC-D07)" userId="eb12e7cf-0667-4ca9-969a-46cb6c4b5bed" providerId="ADAL" clId="{B67A3D02-274B-40A5-A3C3-200733CFADCC}" dt="2026-08-21T15:30:31.554" v="2486" actId="14100"/>
          <ac:picMkLst>
            <pc:docMk/>
            <pc:sldMk cId="0" sldId="260"/>
            <ac:picMk id="9" creationId="{AD176A0E-29A2-93E0-A31E-29717BDE6E1D}"/>
          </ac:picMkLst>
        </pc:picChg>
        <pc:picChg chg="mod">
          <ac:chgData name="Smith, Cecil D (KYTC-D07)" userId="eb12e7cf-0667-4ca9-969a-46cb6c4b5bed" providerId="ADAL" clId="{B67A3D02-274B-40A5-A3C3-200733CFADCC}" dt="2026-08-21T15:30:26.878" v="2485" actId="14100"/>
          <ac:picMkLst>
            <pc:docMk/>
            <pc:sldMk cId="0" sldId="260"/>
            <ac:picMk id="12" creationId="{7A640A49-D339-4B89-DE22-4B09CF4D740B}"/>
          </ac:picMkLst>
        </pc:picChg>
      </pc:sldChg>
      <pc:sldChg chg="addSp modSp mod">
        <pc:chgData name="Smith, Cecil D (KYTC-D07)" userId="eb12e7cf-0667-4ca9-969a-46cb6c4b5bed" providerId="ADAL" clId="{B67A3D02-274B-40A5-A3C3-200733CFADCC}" dt="2026-08-27T14:45:19.673" v="3080" actId="14100"/>
        <pc:sldMkLst>
          <pc:docMk/>
          <pc:sldMk cId="2428560518" sldId="262"/>
        </pc:sldMkLst>
        <pc:spChg chg="add mod">
          <ac:chgData name="Smith, Cecil D (KYTC-D07)" userId="eb12e7cf-0667-4ca9-969a-46cb6c4b5bed" providerId="ADAL" clId="{B67A3D02-274B-40A5-A3C3-200733CFADCC}" dt="2026-08-05T14:53:59.720" v="51" actId="255"/>
          <ac:spMkLst>
            <pc:docMk/>
            <pc:sldMk cId="2428560518" sldId="262"/>
            <ac:spMk id="2" creationId="{DE1F8759-BE08-1DB6-8EE9-5DD86A0D0A42}"/>
          </ac:spMkLst>
        </pc:spChg>
        <pc:spChg chg="mod">
          <ac:chgData name="Smith, Cecil D (KYTC-D07)" userId="eb12e7cf-0667-4ca9-969a-46cb6c4b5bed" providerId="ADAL" clId="{B67A3D02-274B-40A5-A3C3-200733CFADCC}" dt="2026-08-07T12:43:08.810" v="2116" actId="20577"/>
          <ac:spMkLst>
            <pc:docMk/>
            <pc:sldMk cId="2428560518" sldId="262"/>
            <ac:spMk id="4" creationId="{4F80C0BB-188F-CDB1-311C-7A8F12BF5766}"/>
          </ac:spMkLst>
        </pc:spChg>
        <pc:grpChg chg="mod">
          <ac:chgData name="Smith, Cecil D (KYTC-D07)" userId="eb12e7cf-0667-4ca9-969a-46cb6c4b5bed" providerId="ADAL" clId="{B67A3D02-274B-40A5-A3C3-200733CFADCC}" dt="2026-08-27T14:45:19.673" v="3080" actId="14100"/>
          <ac:grpSpMkLst>
            <pc:docMk/>
            <pc:sldMk cId="2428560518" sldId="262"/>
            <ac:grpSpMk id="2051" creationId="{39BFA2F1-3B63-CD3C-3F84-D30F52BD4FF6}"/>
          </ac:grpSpMkLst>
        </pc:grpChg>
        <pc:picChg chg="mod">
          <ac:chgData name="Smith, Cecil D (KYTC-D07)" userId="eb12e7cf-0667-4ca9-969a-46cb6c4b5bed" providerId="ADAL" clId="{B67A3D02-274B-40A5-A3C3-200733CFADCC}" dt="2026-08-27T14:45:19.673" v="3080" actId="14100"/>
          <ac:picMkLst>
            <pc:docMk/>
            <pc:sldMk cId="2428560518" sldId="262"/>
            <ac:picMk id="2052" creationId="{FED5ABA0-E46C-3062-999B-BDC5AA929D10}"/>
          </ac:picMkLst>
        </pc:picChg>
        <pc:picChg chg="mod">
          <ac:chgData name="Smith, Cecil D (KYTC-D07)" userId="eb12e7cf-0667-4ca9-969a-46cb6c4b5bed" providerId="ADAL" clId="{B67A3D02-274B-40A5-A3C3-200733CFADCC}" dt="2026-08-27T14:45:19.673" v="3080" actId="14100"/>
          <ac:picMkLst>
            <pc:docMk/>
            <pc:sldMk cId="2428560518" sldId="262"/>
            <ac:picMk id="2053" creationId="{4DC2FBFF-872C-88F1-7990-1B52DF21A074}"/>
          </ac:picMkLst>
        </pc:picChg>
      </pc:sldChg>
      <pc:sldChg chg="addSp delSp modSp new mod">
        <pc:chgData name="Smith, Cecil D (KYTC-D07)" userId="eb12e7cf-0667-4ca9-969a-46cb6c4b5bed" providerId="ADAL" clId="{B67A3D02-274B-40A5-A3C3-200733CFADCC}" dt="2026-08-27T14:45:01.014" v="3079" actId="14100"/>
        <pc:sldMkLst>
          <pc:docMk/>
          <pc:sldMk cId="3059128661" sldId="263"/>
        </pc:sldMkLst>
        <pc:spChg chg="mod">
          <ac:chgData name="Smith, Cecil D (KYTC-D07)" userId="eb12e7cf-0667-4ca9-969a-46cb6c4b5bed" providerId="ADAL" clId="{B67A3D02-274B-40A5-A3C3-200733CFADCC}" dt="2026-08-27T14:43:39.676" v="3071" actId="14100"/>
          <ac:spMkLst>
            <pc:docMk/>
            <pc:sldMk cId="3059128661" sldId="263"/>
            <ac:spMk id="2" creationId="{6C817079-DDAE-9DC8-6BC6-FD19142590AB}"/>
          </ac:spMkLst>
        </pc:spChg>
        <pc:spChg chg="mod">
          <ac:chgData name="Smith, Cecil D (KYTC-D07)" userId="eb12e7cf-0667-4ca9-969a-46cb6c4b5bed" providerId="ADAL" clId="{B67A3D02-274B-40A5-A3C3-200733CFADCC}" dt="2026-08-27T14:44:23.597" v="3075" actId="403"/>
          <ac:spMkLst>
            <pc:docMk/>
            <pc:sldMk cId="3059128661" sldId="263"/>
            <ac:spMk id="3" creationId="{C461D71F-74F4-EABF-6D12-546F40ADAD99}"/>
          </ac:spMkLst>
        </pc:spChg>
        <pc:picChg chg="add mod">
          <ac:chgData name="Smith, Cecil D (KYTC-D07)" userId="eb12e7cf-0667-4ca9-969a-46cb6c4b5bed" providerId="ADAL" clId="{B67A3D02-274B-40A5-A3C3-200733CFADCC}" dt="2026-08-27T14:45:01.014" v="3079" actId="14100"/>
          <ac:picMkLst>
            <pc:docMk/>
            <pc:sldMk cId="3059128661" sldId="263"/>
            <ac:picMk id="5" creationId="{578D5155-1018-F17D-B239-CCD18E10B9D4}"/>
          </ac:picMkLst>
        </pc:picChg>
        <pc:picChg chg="add del mod">
          <ac:chgData name="Smith, Cecil D (KYTC-D07)" userId="eb12e7cf-0667-4ca9-969a-46cb6c4b5bed" providerId="ADAL" clId="{B67A3D02-274B-40A5-A3C3-200733CFADCC}" dt="2026-08-27T14:44:48.639" v="3078" actId="14100"/>
          <ac:picMkLst>
            <pc:docMk/>
            <pc:sldMk cId="3059128661" sldId="263"/>
            <ac:picMk id="7" creationId="{8101F661-998D-2C99-D528-D9088D969A46}"/>
          </ac:picMkLst>
        </pc:picChg>
      </pc:sldChg>
      <pc:sldChg chg="addSp delSp modSp new mod ord setBg">
        <pc:chgData name="Smith, Cecil D (KYTC-D07)" userId="eb12e7cf-0667-4ca9-969a-46cb6c4b5bed" providerId="ADAL" clId="{B67A3D02-274B-40A5-A3C3-200733CFADCC}" dt="2026-08-07T13:10:04.642" v="2271" actId="14100"/>
        <pc:sldMkLst>
          <pc:docMk/>
          <pc:sldMk cId="160558607" sldId="264"/>
        </pc:sldMkLst>
        <pc:spChg chg="mod">
          <ac:chgData name="Smith, Cecil D (KYTC-D07)" userId="eb12e7cf-0667-4ca9-969a-46cb6c4b5bed" providerId="ADAL" clId="{B67A3D02-274B-40A5-A3C3-200733CFADCC}" dt="2026-08-07T13:09:22.183" v="2262" actId="1076"/>
          <ac:spMkLst>
            <pc:docMk/>
            <pc:sldMk cId="160558607" sldId="264"/>
            <ac:spMk id="2" creationId="{56062694-C716-9EFA-80AD-F264692C0773}"/>
          </ac:spMkLst>
        </pc:spChg>
        <pc:spChg chg="mod ord">
          <ac:chgData name="Smith, Cecil D (KYTC-D07)" userId="eb12e7cf-0667-4ca9-969a-46cb6c4b5bed" providerId="ADAL" clId="{B67A3D02-274B-40A5-A3C3-200733CFADCC}" dt="2026-08-07T13:09:31.351" v="2263" actId="1076"/>
          <ac:spMkLst>
            <pc:docMk/>
            <pc:sldMk cId="160558607" sldId="264"/>
            <ac:spMk id="3" creationId="{15DE86FE-049C-7044-2510-E1DB16811F92}"/>
          </ac:spMkLst>
        </pc:spChg>
        <pc:grpChg chg="add">
          <ac:chgData name="Smith, Cecil D (KYTC-D07)" userId="eb12e7cf-0667-4ca9-969a-46cb6c4b5bed" providerId="ADAL" clId="{B67A3D02-274B-40A5-A3C3-200733CFADCC}" dt="2026-08-06T17:18:13.057" v="341" actId="26606"/>
          <ac:grpSpMkLst>
            <pc:docMk/>
            <pc:sldMk cId="160558607" sldId="264"/>
            <ac:grpSpMk id="25" creationId="{6258F736-B256-8039-9DC6-F4E49A5C5AD5}"/>
          </ac:grpSpMkLst>
        </pc:grpChg>
        <pc:picChg chg="add mod">
          <ac:chgData name="Smith, Cecil D (KYTC-D07)" userId="eb12e7cf-0667-4ca9-969a-46cb6c4b5bed" providerId="ADAL" clId="{B67A3D02-274B-40A5-A3C3-200733CFADCC}" dt="2026-08-07T13:10:04.642" v="2271" actId="14100"/>
          <ac:picMkLst>
            <pc:docMk/>
            <pc:sldMk cId="160558607" sldId="264"/>
            <ac:picMk id="5" creationId="{015ADCB8-E9A4-6BF4-1867-036EA9D3C2AC}"/>
          </ac:picMkLst>
        </pc:picChg>
      </pc:sldChg>
      <pc:sldChg chg="addSp modSp new mod">
        <pc:chgData name="Smith, Cecil D (KYTC-D07)" userId="eb12e7cf-0667-4ca9-969a-46cb6c4b5bed" providerId="ADAL" clId="{B67A3D02-274B-40A5-A3C3-200733CFADCC}" dt="2026-08-07T13:03:54.903" v="2187" actId="1076"/>
        <pc:sldMkLst>
          <pc:docMk/>
          <pc:sldMk cId="523705147" sldId="265"/>
        </pc:sldMkLst>
        <pc:spChg chg="mod">
          <ac:chgData name="Smith, Cecil D (KYTC-D07)" userId="eb12e7cf-0667-4ca9-969a-46cb6c4b5bed" providerId="ADAL" clId="{B67A3D02-274B-40A5-A3C3-200733CFADCC}" dt="2026-08-07T13:03:04.448" v="2178" actId="1076"/>
          <ac:spMkLst>
            <pc:docMk/>
            <pc:sldMk cId="523705147" sldId="265"/>
            <ac:spMk id="2" creationId="{4C0942D5-FB44-3F6D-C6AD-DDF31ADB8B88}"/>
          </ac:spMkLst>
        </pc:spChg>
        <pc:spChg chg="mod">
          <ac:chgData name="Smith, Cecil D (KYTC-D07)" userId="eb12e7cf-0667-4ca9-969a-46cb6c4b5bed" providerId="ADAL" clId="{B67A3D02-274B-40A5-A3C3-200733CFADCC}" dt="2026-08-07T13:03:10.065" v="2179" actId="14100"/>
          <ac:spMkLst>
            <pc:docMk/>
            <pc:sldMk cId="523705147" sldId="265"/>
            <ac:spMk id="3" creationId="{271EDD62-DB26-BF55-5D99-889F3BB6EF36}"/>
          </ac:spMkLst>
        </pc:spChg>
        <pc:picChg chg="add mod">
          <ac:chgData name="Smith, Cecil D (KYTC-D07)" userId="eb12e7cf-0667-4ca9-969a-46cb6c4b5bed" providerId="ADAL" clId="{B67A3D02-274B-40A5-A3C3-200733CFADCC}" dt="2026-08-07T13:03:54.903" v="2187" actId="1076"/>
          <ac:picMkLst>
            <pc:docMk/>
            <pc:sldMk cId="523705147" sldId="265"/>
            <ac:picMk id="5" creationId="{CE131CC7-568B-6325-FE6B-F95EF4D62AB9}"/>
          </ac:picMkLst>
        </pc:picChg>
      </pc:sldChg>
      <pc:sldChg chg="delSp add setBg delDesignElem">
        <pc:chgData name="Smith, Cecil D (KYTC-D07)" userId="eb12e7cf-0667-4ca9-969a-46cb6c4b5bed" providerId="ADAL" clId="{B67A3D02-274B-40A5-A3C3-200733CFADCC}" dt="2026-08-27T13:11:51.556" v="2572"/>
        <pc:sldMkLst>
          <pc:docMk/>
          <pc:sldMk cId="3275875143" sldId="266"/>
        </pc:sldMkLst>
      </pc:sldChg>
      <pc:sldChg chg="delSp add setBg delDesignElem">
        <pc:chgData name="Smith, Cecil D (KYTC-D07)" userId="eb12e7cf-0667-4ca9-969a-46cb6c4b5bed" providerId="ADAL" clId="{B67A3D02-274B-40A5-A3C3-200733CFADCC}" dt="2026-08-27T13:12:08.716" v="2574"/>
        <pc:sldMkLst>
          <pc:docMk/>
          <pc:sldMk cId="3639789902" sldId="267"/>
        </pc:sldMkLst>
      </pc:sldChg>
      <pc:sldChg chg="add setBg">
        <pc:chgData name="Smith, Cecil D (KYTC-D07)" userId="eb12e7cf-0667-4ca9-969a-46cb6c4b5bed" providerId="ADAL" clId="{B67A3D02-274B-40A5-A3C3-200733CFADCC}" dt="2026-08-27T13:12:19.154" v="2575"/>
        <pc:sldMkLst>
          <pc:docMk/>
          <pc:sldMk cId="3200804890"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239"/>
          </a:xfrm>
          <a:prstGeom prst="rect">
            <a:avLst/>
          </a:prstGeom>
        </p:spPr>
        <p:txBody>
          <a:bodyPr vert="horz" lIns="52258" tIns="26129" rIns="52258" bIns="26129" rtlCol="0"/>
          <a:lstStyle>
            <a:lvl1pPr algn="l">
              <a:defRPr sz="700"/>
            </a:lvl1pPr>
          </a:lstStyle>
          <a:p>
            <a:endParaRPr lang="en-US"/>
          </a:p>
        </p:txBody>
      </p:sp>
      <p:sp>
        <p:nvSpPr>
          <p:cNvPr id="3" name="Date Placeholder 2"/>
          <p:cNvSpPr>
            <a:spLocks noGrp="1"/>
          </p:cNvSpPr>
          <p:nvPr>
            <p:ph type="dt" idx="1"/>
          </p:nvPr>
        </p:nvSpPr>
        <p:spPr>
          <a:xfrm>
            <a:off x="5272733" y="0"/>
            <a:ext cx="4033943" cy="352239"/>
          </a:xfrm>
          <a:prstGeom prst="rect">
            <a:avLst/>
          </a:prstGeom>
        </p:spPr>
        <p:txBody>
          <a:bodyPr vert="horz" lIns="52258" tIns="26129" rIns="52258" bIns="26129" rtlCol="0"/>
          <a:lstStyle>
            <a:lvl1pPr algn="r">
              <a:defRPr sz="700"/>
            </a:lvl1pPr>
          </a:lstStyle>
          <a:p>
            <a:fld id="{F1552D99-FBF4-4F33-886A-27ABA9CEEA69}" type="datetimeFigureOut">
              <a:rPr lang="en-US" smtClean="0"/>
              <a:t>8/31/2026</a:t>
            </a:fld>
            <a:endParaRPr lang="en-US"/>
          </a:p>
        </p:txBody>
      </p:sp>
      <p:sp>
        <p:nvSpPr>
          <p:cNvPr id="4" name="Slide Image Placeholder 3"/>
          <p:cNvSpPr>
            <a:spLocks noGrp="1" noRot="1" noChangeAspect="1"/>
          </p:cNvSpPr>
          <p:nvPr>
            <p:ph type="sldImg" idx="2"/>
          </p:nvPr>
        </p:nvSpPr>
        <p:spPr>
          <a:xfrm>
            <a:off x="2547938" y="877888"/>
            <a:ext cx="4213225" cy="2370137"/>
          </a:xfrm>
          <a:prstGeom prst="rect">
            <a:avLst/>
          </a:prstGeom>
          <a:noFill/>
          <a:ln w="12700">
            <a:solidFill>
              <a:prstClr val="black"/>
            </a:solidFill>
          </a:ln>
        </p:spPr>
        <p:txBody>
          <a:bodyPr vert="horz" lIns="52258" tIns="26129" rIns="52258" bIns="26129" rtlCol="0" anchor="ctr"/>
          <a:lstStyle/>
          <a:p>
            <a:endParaRPr lang="en-US"/>
          </a:p>
        </p:txBody>
      </p:sp>
      <p:sp>
        <p:nvSpPr>
          <p:cNvPr id="5" name="Notes Placeholder 4"/>
          <p:cNvSpPr>
            <a:spLocks noGrp="1"/>
          </p:cNvSpPr>
          <p:nvPr>
            <p:ph type="body" sz="quarter" idx="3"/>
          </p:nvPr>
        </p:nvSpPr>
        <p:spPr>
          <a:xfrm>
            <a:off x="930910" y="3380409"/>
            <a:ext cx="7447280" cy="2764803"/>
          </a:xfrm>
          <a:prstGeom prst="rect">
            <a:avLst/>
          </a:prstGeom>
        </p:spPr>
        <p:txBody>
          <a:bodyPr vert="horz" lIns="52258" tIns="26129" rIns="52258" bIns="261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70862"/>
            <a:ext cx="4033943" cy="352238"/>
          </a:xfrm>
          <a:prstGeom prst="rect">
            <a:avLst/>
          </a:prstGeom>
        </p:spPr>
        <p:txBody>
          <a:bodyPr vert="horz" lIns="52258" tIns="26129" rIns="52258" bIns="26129" rtlCol="0" anchor="b"/>
          <a:lstStyle>
            <a:lvl1pPr algn="l">
              <a:defRPr sz="700"/>
            </a:lvl1pPr>
          </a:lstStyle>
          <a:p>
            <a:endParaRPr lang="en-US"/>
          </a:p>
        </p:txBody>
      </p:sp>
      <p:sp>
        <p:nvSpPr>
          <p:cNvPr id="7" name="Slide Number Placeholder 6"/>
          <p:cNvSpPr>
            <a:spLocks noGrp="1"/>
          </p:cNvSpPr>
          <p:nvPr>
            <p:ph type="sldNum" sz="quarter" idx="5"/>
          </p:nvPr>
        </p:nvSpPr>
        <p:spPr>
          <a:xfrm>
            <a:off x="5272733" y="6670862"/>
            <a:ext cx="4033943" cy="352238"/>
          </a:xfrm>
          <a:prstGeom prst="rect">
            <a:avLst/>
          </a:prstGeom>
        </p:spPr>
        <p:txBody>
          <a:bodyPr vert="horz" lIns="52258" tIns="26129" rIns="52258" bIns="26129" rtlCol="0" anchor="b"/>
          <a:lstStyle>
            <a:lvl1pPr algn="r">
              <a:defRPr sz="700"/>
            </a:lvl1pPr>
          </a:lstStyle>
          <a:p>
            <a:fld id="{BE0ACE4D-2F79-44FE-8308-8F122C29ECD1}" type="slidenum">
              <a:rPr lang="en-US" smtClean="0"/>
              <a:t>‹#›</a:t>
            </a:fld>
            <a:endParaRPr lang="en-US"/>
          </a:p>
        </p:txBody>
      </p:sp>
    </p:spTree>
    <p:extLst>
      <p:ext uri="{BB962C8B-B14F-4D97-AF65-F5344CB8AC3E}">
        <p14:creationId xmlns:p14="http://schemas.microsoft.com/office/powerpoint/2010/main" val="454810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You all are looking at 5-10 minutes worth of speaking notes per slide, should be no problem using a lot of time up. </a:t>
            </a:r>
          </a:p>
          <a:p>
            <a:endParaRPr lang="en-US" dirty="0"/>
          </a:p>
          <a:p>
            <a:endParaRPr lang="en-US" dirty="0"/>
          </a:p>
          <a:p>
            <a:endParaRPr lang="en-US" dirty="0"/>
          </a:p>
          <a:p>
            <a:r>
              <a:rPr lang="en-US" dirty="0"/>
              <a:t>Photo of some sort down here, maybe a scale of the entire project </a:t>
            </a:r>
          </a:p>
          <a:p>
            <a:endParaRPr lang="en-US" dirty="0"/>
          </a:p>
        </p:txBody>
      </p:sp>
      <p:sp>
        <p:nvSpPr>
          <p:cNvPr id="4" name="Slide Number Placeholder 3"/>
          <p:cNvSpPr>
            <a:spLocks noGrp="1"/>
          </p:cNvSpPr>
          <p:nvPr>
            <p:ph type="sldNum" sz="quarter" idx="5"/>
          </p:nvPr>
        </p:nvSpPr>
        <p:spPr/>
        <p:txBody>
          <a:bodyPr/>
          <a:lstStyle/>
          <a:p>
            <a:fld id="{BE0ACE4D-2F79-44FE-8308-8F122C29ECD1}" type="slidenum">
              <a:rPr lang="en-US" smtClean="0"/>
              <a:t>2</a:t>
            </a:fld>
            <a:endParaRPr lang="en-US"/>
          </a:p>
        </p:txBody>
      </p:sp>
    </p:spTree>
    <p:extLst>
      <p:ext uri="{BB962C8B-B14F-4D97-AF65-F5344CB8AC3E}">
        <p14:creationId xmlns:p14="http://schemas.microsoft.com/office/powerpoint/2010/main" val="2944672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didn’t KYTC do it all themselves? </a:t>
            </a:r>
          </a:p>
          <a:p>
            <a:endParaRPr lang="en-US" dirty="0"/>
          </a:p>
          <a:p>
            <a:r>
              <a:rPr lang="en-US" dirty="0"/>
              <a:t>General overview of what a project looks like when a consultant is involved and the scale that requires.  This is your lead in to how the communication you all had was constructed and why it worked, and again, pretend you aren’t talking to a group of people who probably know the reasons already.  </a:t>
            </a:r>
          </a:p>
          <a:p>
            <a:endParaRPr lang="en-US" dirty="0"/>
          </a:p>
        </p:txBody>
      </p:sp>
      <p:sp>
        <p:nvSpPr>
          <p:cNvPr id="4" name="Slide Number Placeholder 3"/>
          <p:cNvSpPr>
            <a:spLocks noGrp="1"/>
          </p:cNvSpPr>
          <p:nvPr>
            <p:ph type="sldNum" sz="quarter" idx="5"/>
          </p:nvPr>
        </p:nvSpPr>
        <p:spPr/>
        <p:txBody>
          <a:bodyPr/>
          <a:lstStyle/>
          <a:p>
            <a:fld id="{BE0ACE4D-2F79-44FE-8308-8F122C29ECD1}" type="slidenum">
              <a:rPr lang="en-US" smtClean="0"/>
              <a:t>3</a:t>
            </a:fld>
            <a:endParaRPr lang="en-US"/>
          </a:p>
        </p:txBody>
      </p:sp>
    </p:spTree>
    <p:extLst>
      <p:ext uri="{BB962C8B-B14F-4D97-AF65-F5344CB8AC3E}">
        <p14:creationId xmlns:p14="http://schemas.microsoft.com/office/powerpoint/2010/main" val="425719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How’d you do it? </a:t>
            </a:r>
          </a:p>
          <a:p>
            <a:endParaRPr lang="en-US" dirty="0"/>
          </a:p>
          <a:p>
            <a:r>
              <a:rPr lang="en-US" dirty="0"/>
              <a:t>How a project of this scale is normally constructed, and explain it as if you weren’t talking to a room of people who have an idea of what that entails </a:t>
            </a:r>
          </a:p>
          <a:p>
            <a:endParaRPr lang="en-US" dirty="0"/>
          </a:p>
          <a:p>
            <a:endParaRPr lang="en-US" dirty="0"/>
          </a:p>
          <a:p>
            <a:r>
              <a:rPr lang="en-US" dirty="0"/>
              <a:t>Let’s meet, then meet some more, and then some more after that! </a:t>
            </a:r>
          </a:p>
          <a:p>
            <a:endParaRPr lang="en-US" dirty="0"/>
          </a:p>
          <a:p>
            <a:r>
              <a:rPr lang="en-US" dirty="0"/>
              <a:t>How often the team met, what they met about, why the meetings were structured in the way they were. </a:t>
            </a:r>
          </a:p>
          <a:p>
            <a:endParaRPr lang="en-US" dirty="0"/>
          </a:p>
          <a:p>
            <a:r>
              <a:rPr lang="en-US" dirty="0"/>
              <a:t>Standards that are normally followed but which had to be altered to accommodate a project this large. </a:t>
            </a:r>
          </a:p>
          <a:p>
            <a:endParaRPr lang="en-US" dirty="0"/>
          </a:p>
          <a:p>
            <a:endParaRPr lang="en-US" dirty="0"/>
          </a:p>
        </p:txBody>
      </p:sp>
      <p:sp>
        <p:nvSpPr>
          <p:cNvPr id="4" name="Slide Number Placeholder 3"/>
          <p:cNvSpPr>
            <a:spLocks noGrp="1"/>
          </p:cNvSpPr>
          <p:nvPr>
            <p:ph type="sldNum" sz="quarter" idx="5"/>
          </p:nvPr>
        </p:nvSpPr>
        <p:spPr/>
        <p:txBody>
          <a:bodyPr/>
          <a:lstStyle/>
          <a:p>
            <a:fld id="{BE0ACE4D-2F79-44FE-8308-8F122C29ECD1}" type="slidenum">
              <a:rPr lang="en-US" smtClean="0"/>
              <a:t>7</a:t>
            </a:fld>
            <a:endParaRPr lang="en-US"/>
          </a:p>
        </p:txBody>
      </p:sp>
    </p:spTree>
    <p:extLst>
      <p:ext uri="{BB962C8B-B14F-4D97-AF65-F5344CB8AC3E}">
        <p14:creationId xmlns:p14="http://schemas.microsoft.com/office/powerpoint/2010/main" val="3952894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Challenges. Length of project from approval to letting, number of parcels, unique utility issues, specific odd property owner requests, </a:t>
            </a:r>
            <a:r>
              <a:rPr lang="en-US" dirty="0" err="1"/>
              <a:t>etc</a:t>
            </a:r>
            <a:endParaRPr lang="en-US" dirty="0"/>
          </a:p>
          <a:p>
            <a:endParaRPr lang="en-US" dirty="0"/>
          </a:p>
          <a:p>
            <a:r>
              <a:rPr lang="en-US" dirty="0"/>
              <a:t>Unique problems with historic districts, rock walls, </a:t>
            </a:r>
            <a:r>
              <a:rPr lang="en-US" dirty="0" err="1"/>
              <a:t>etc</a:t>
            </a:r>
            <a:r>
              <a:rPr lang="en-US" dirty="0"/>
              <a:t>, anything that would get in the way of smooth completion aside from property owners themselves</a:t>
            </a:r>
          </a:p>
          <a:p>
            <a:endParaRPr lang="en-US" dirty="0"/>
          </a:p>
        </p:txBody>
      </p:sp>
      <p:sp>
        <p:nvSpPr>
          <p:cNvPr id="4" name="Slide Number Placeholder 3"/>
          <p:cNvSpPr>
            <a:spLocks noGrp="1"/>
          </p:cNvSpPr>
          <p:nvPr>
            <p:ph type="sldNum" sz="quarter" idx="5"/>
          </p:nvPr>
        </p:nvSpPr>
        <p:spPr/>
        <p:txBody>
          <a:bodyPr/>
          <a:lstStyle/>
          <a:p>
            <a:fld id="{BE0ACE4D-2F79-44FE-8308-8F122C29ECD1}" type="slidenum">
              <a:rPr lang="en-US" smtClean="0"/>
              <a:t>9</a:t>
            </a:fld>
            <a:endParaRPr lang="en-US"/>
          </a:p>
        </p:txBody>
      </p:sp>
    </p:spTree>
    <p:extLst>
      <p:ext uri="{BB962C8B-B14F-4D97-AF65-F5344CB8AC3E}">
        <p14:creationId xmlns:p14="http://schemas.microsoft.com/office/powerpoint/2010/main" val="151018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8/31/2026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8/31/2026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8/31/2026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8/31/2026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8/31/2026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66AE5-A8E6-9B57-54DB-21954917DFFC}"/>
              </a:ext>
            </a:extLst>
          </p:cNvPr>
          <p:cNvSpPr>
            <a:spLocks noGrp="1"/>
          </p:cNvSpPr>
          <p:nvPr>
            <p:ph type="ctrTitle"/>
          </p:nvPr>
        </p:nvSpPr>
        <p:spPr>
          <a:xfrm>
            <a:off x="2286000" y="2494956"/>
            <a:ext cx="13716000" cy="2769989"/>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F88B9E1C-4377-8360-91E2-D1BDCBF3265F}"/>
              </a:ext>
            </a:extLst>
          </p:cNvPr>
          <p:cNvSpPr>
            <a:spLocks noGrp="1"/>
          </p:cNvSpPr>
          <p:nvPr>
            <p:ph type="subTitle" idx="1"/>
          </p:nvPr>
        </p:nvSpPr>
        <p:spPr>
          <a:xfrm>
            <a:off x="2286000" y="5403057"/>
            <a:ext cx="13716000" cy="553998"/>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0387ABFF-4A6D-3337-5C27-33E6D637ABE3}"/>
              </a:ext>
            </a:extLst>
          </p:cNvPr>
          <p:cNvSpPr>
            <a:spLocks noGrp="1"/>
          </p:cNvSpPr>
          <p:nvPr>
            <p:ph type="dt" sz="half" idx="10"/>
          </p:nvPr>
        </p:nvSpPr>
        <p:spPr>
          <a:xfrm>
            <a:off x="914400" y="9566275"/>
            <a:ext cx="4206875" cy="276999"/>
          </a:xfrm>
        </p:spPr>
        <p:txBody>
          <a:bodyPr/>
          <a:lstStyle/>
          <a:p>
            <a:fld id="{096EEF22-0BFD-4056-85F7-892742F2087C}" type="datetimeFigureOut">
              <a:rPr lang="en-US" smtClean="0"/>
              <a:t>8/31/2026</a:t>
            </a:fld>
            <a:endParaRPr lang="en-US"/>
          </a:p>
        </p:txBody>
      </p:sp>
      <p:sp>
        <p:nvSpPr>
          <p:cNvPr id="5" name="Footer Placeholder 4">
            <a:extLst>
              <a:ext uri="{FF2B5EF4-FFF2-40B4-BE49-F238E27FC236}">
                <a16:creationId xmlns:a16="http://schemas.microsoft.com/office/drawing/2014/main" id="{3A56198A-73C2-6B3A-CCD0-316A1D55AB8E}"/>
              </a:ext>
            </a:extLst>
          </p:cNvPr>
          <p:cNvSpPr>
            <a:spLocks noGrp="1"/>
          </p:cNvSpPr>
          <p:nvPr>
            <p:ph type="ftr" sz="quarter" idx="11"/>
          </p:nvPr>
        </p:nvSpPr>
        <p:spPr>
          <a:xfrm>
            <a:off x="6218238" y="9566275"/>
            <a:ext cx="5851525" cy="276999"/>
          </a:xfrm>
        </p:spPr>
        <p:txBody>
          <a:bodyPr/>
          <a:lstStyle/>
          <a:p>
            <a:endParaRPr lang="en-US"/>
          </a:p>
        </p:txBody>
      </p:sp>
      <p:sp>
        <p:nvSpPr>
          <p:cNvPr id="6" name="Slide Number Placeholder 5">
            <a:extLst>
              <a:ext uri="{FF2B5EF4-FFF2-40B4-BE49-F238E27FC236}">
                <a16:creationId xmlns:a16="http://schemas.microsoft.com/office/drawing/2014/main" id="{17544022-EB8B-206A-2205-2FD7050AE005}"/>
              </a:ext>
            </a:extLst>
          </p:cNvPr>
          <p:cNvSpPr>
            <a:spLocks noGrp="1"/>
          </p:cNvSpPr>
          <p:nvPr>
            <p:ph type="sldNum" sz="quarter" idx="12"/>
          </p:nvPr>
        </p:nvSpPr>
        <p:spPr>
          <a:xfrm>
            <a:off x="13166725" y="9566275"/>
            <a:ext cx="4206875" cy="276999"/>
          </a:xfrm>
        </p:spPr>
        <p:txBody>
          <a:bodyPr/>
          <a:lstStyle/>
          <a:p>
            <a:fld id="{EAC3F1DB-0903-457A-8429-FB18E65D69F9}" type="slidenum">
              <a:rPr lang="en-US" smtClean="0"/>
              <a:t>‹#›</a:t>
            </a:fld>
            <a:endParaRPr lang="en-US"/>
          </a:p>
        </p:txBody>
      </p:sp>
    </p:spTree>
    <p:extLst>
      <p:ext uri="{BB962C8B-B14F-4D97-AF65-F5344CB8AC3E}">
        <p14:creationId xmlns:p14="http://schemas.microsoft.com/office/powerpoint/2010/main" val="10119037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8/31/2026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20.png"/></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972800" y="0"/>
            <a:ext cx="7315200"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a:extLst>
              <a:ext uri="{FF2B5EF4-FFF2-40B4-BE49-F238E27FC236}">
                <a16:creationId xmlns:a16="http://schemas.microsoft.com/office/drawing/2014/main" id="{826CCB32-7813-849C-CAB6-9BEF5BB06F89}"/>
              </a:ext>
            </a:extLst>
          </p:cNvPr>
          <p:cNvPicPr>
            <a:picLocks noChangeAspect="1"/>
          </p:cNvPicPr>
          <p:nvPr/>
        </p:nvPicPr>
        <p:blipFill>
          <a:blip r:embed="rId4"/>
          <a:stretch>
            <a:fillRect/>
          </a:stretch>
        </p:blipFill>
        <p:spPr>
          <a:xfrm>
            <a:off x="533400" y="342900"/>
            <a:ext cx="6553200" cy="3653008"/>
          </a:xfrm>
          <a:prstGeom prst="rect">
            <a:avLst/>
          </a:prstGeom>
        </p:spPr>
      </p:pic>
      <p:sp>
        <p:nvSpPr>
          <p:cNvPr id="6" name="TextBox 5">
            <a:extLst>
              <a:ext uri="{FF2B5EF4-FFF2-40B4-BE49-F238E27FC236}">
                <a16:creationId xmlns:a16="http://schemas.microsoft.com/office/drawing/2014/main" id="{0D233D70-7159-2BE1-9793-90E53121369C}"/>
              </a:ext>
            </a:extLst>
          </p:cNvPr>
          <p:cNvSpPr txBox="1"/>
          <p:nvPr/>
        </p:nvSpPr>
        <p:spPr>
          <a:xfrm>
            <a:off x="533400" y="4374059"/>
            <a:ext cx="13639800" cy="2677656"/>
          </a:xfrm>
          <a:prstGeom prst="rect">
            <a:avLst/>
          </a:prstGeom>
          <a:noFill/>
        </p:spPr>
        <p:txBody>
          <a:bodyPr wrap="square" rtlCol="0">
            <a:spAutoFit/>
          </a:bodyPr>
          <a:lstStyle/>
          <a:p>
            <a:r>
              <a:rPr lang="en-US" sz="4800" b="1" dirty="0"/>
              <a:t>Communication During Project Development </a:t>
            </a:r>
          </a:p>
          <a:p>
            <a:endParaRPr lang="en-US" sz="4800" b="1" dirty="0"/>
          </a:p>
          <a:p>
            <a:r>
              <a:rPr lang="en-US" sz="3600" b="1" dirty="0"/>
              <a:t>Project Development Team Coordination for US 460 Widening/Reconstruction in Scott and Bourbon Counties</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36527"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63600" y="79375"/>
            <a:ext cx="4724400"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7E111525-06EB-E687-73AE-5C75F1617267}"/>
              </a:ext>
            </a:extLst>
          </p:cNvPr>
          <p:cNvPicPr>
            <a:picLocks noChangeAspect="1"/>
          </p:cNvPicPr>
          <p:nvPr/>
        </p:nvPicPr>
        <p:blipFill>
          <a:blip r:embed="rId6"/>
          <a:stretch>
            <a:fillRect/>
          </a:stretch>
        </p:blipFill>
        <p:spPr>
          <a:xfrm>
            <a:off x="4495800" y="440929"/>
            <a:ext cx="9525000" cy="4203182"/>
          </a:xfrm>
          <a:prstGeom prst="rect">
            <a:avLst/>
          </a:prstGeom>
        </p:spPr>
      </p:pic>
      <p:sp>
        <p:nvSpPr>
          <p:cNvPr id="6" name="TextBox 5">
            <a:extLst>
              <a:ext uri="{FF2B5EF4-FFF2-40B4-BE49-F238E27FC236}">
                <a16:creationId xmlns:a16="http://schemas.microsoft.com/office/drawing/2014/main" id="{F798DA07-64F6-5B08-C50E-D3AF56919C4D}"/>
              </a:ext>
            </a:extLst>
          </p:cNvPr>
          <p:cNvSpPr txBox="1"/>
          <p:nvPr/>
        </p:nvSpPr>
        <p:spPr>
          <a:xfrm>
            <a:off x="2497137" y="5005665"/>
            <a:ext cx="13293725" cy="4862870"/>
          </a:xfrm>
          <a:prstGeom prst="rect">
            <a:avLst/>
          </a:prstGeom>
          <a:noFill/>
        </p:spPr>
        <p:txBody>
          <a:bodyPr wrap="square" rtlCol="0">
            <a:spAutoFit/>
          </a:bodyPr>
          <a:lstStyle/>
          <a:p>
            <a:r>
              <a:rPr lang="en-US" sz="2800" b="1" dirty="0"/>
              <a:t>US 460 Reconstruction Overview (Scott &amp; Bourbon Counties)</a:t>
            </a:r>
          </a:p>
          <a:p>
            <a:pPr marL="342900" lvl="0" indent="-342900">
              <a:buFont typeface="Arial" panose="020B0604020202020204" pitchFamily="34" charset="0"/>
              <a:buChar char="•"/>
            </a:pPr>
            <a:r>
              <a:rPr lang="en-US" sz="2400" b="1" dirty="0"/>
              <a:t>Project Scope &amp; Extents:</a:t>
            </a:r>
            <a:endParaRPr lang="en-US" sz="2400" dirty="0"/>
          </a:p>
          <a:p>
            <a:pPr marL="800100" lvl="1" indent="-342900">
              <a:buFont typeface="Arial" panose="020B0604020202020204" pitchFamily="34" charset="0"/>
              <a:buChar char="•"/>
            </a:pPr>
            <a:r>
              <a:rPr lang="en-US" sz="2400" dirty="0"/>
              <a:t>Covers US 460 in eastern Scott County and western Bourbon County, connecting I-75 in Georgetown to US27 in Paris.</a:t>
            </a:r>
          </a:p>
          <a:p>
            <a:pPr marL="800100" lvl="1" indent="-342900">
              <a:buFont typeface="Arial" panose="020B0604020202020204" pitchFamily="34" charset="0"/>
              <a:buChar char="•"/>
            </a:pPr>
            <a:r>
              <a:rPr lang="en-US" sz="2400" b="1" dirty="0"/>
              <a:t>Phase Breakdown:</a:t>
            </a:r>
            <a:endParaRPr lang="en-US" sz="2400" dirty="0"/>
          </a:p>
          <a:p>
            <a:pPr marL="1257300" lvl="2" indent="-342900">
              <a:buFont typeface="Arial" panose="020B0604020202020204" pitchFamily="34" charset="0"/>
              <a:buChar char="•"/>
            </a:pPr>
            <a:r>
              <a:rPr lang="en-US" sz="2400" b="1" dirty="0"/>
              <a:t>7-8705.00:</a:t>
            </a:r>
            <a:r>
              <a:rPr lang="en-US" sz="2400" dirty="0"/>
              <a:t> Centerville to Paris has been completed.</a:t>
            </a:r>
          </a:p>
          <a:p>
            <a:pPr marL="1257300" lvl="2" indent="-342900">
              <a:buFont typeface="Arial" panose="020B0604020202020204" pitchFamily="34" charset="0"/>
              <a:buChar char="•"/>
            </a:pPr>
            <a:r>
              <a:rPr lang="en-US" sz="2400" b="1" dirty="0"/>
              <a:t>7-80104.00:</a:t>
            </a:r>
            <a:r>
              <a:rPr lang="en-US" sz="2400" dirty="0"/>
              <a:t> Active phase hopefully let to construction in early 2027.</a:t>
            </a:r>
          </a:p>
          <a:p>
            <a:pPr marL="342900" lvl="0" indent="-342900">
              <a:buFont typeface="Arial" panose="020B0604020202020204" pitchFamily="34" charset="0"/>
              <a:buChar char="•"/>
            </a:pPr>
            <a:r>
              <a:rPr lang="en-US" sz="2400" b="1" dirty="0"/>
              <a:t>Corridor Safety &amp; Crash History (2014–2018 Data):</a:t>
            </a:r>
            <a:endParaRPr lang="en-US" sz="2400" dirty="0"/>
          </a:p>
          <a:p>
            <a:pPr marL="800100" lvl="1" indent="-342900">
              <a:buFont typeface="Arial" panose="020B0604020202020204" pitchFamily="34" charset="0"/>
              <a:buChar char="•"/>
            </a:pPr>
            <a:r>
              <a:rPr lang="en-US" sz="2400" b="1" dirty="0"/>
              <a:t>178 total auto accidents</a:t>
            </a:r>
            <a:r>
              <a:rPr lang="en-US" sz="2400" dirty="0"/>
              <a:t> recorded along the corridor.</a:t>
            </a:r>
          </a:p>
          <a:p>
            <a:pPr marL="800100" lvl="1" indent="-342900">
              <a:buFont typeface="Arial" panose="020B0604020202020204" pitchFamily="34" charset="0"/>
              <a:buChar char="•"/>
            </a:pPr>
            <a:r>
              <a:rPr lang="en-US" sz="2400" b="1" dirty="0"/>
              <a:t>2 fatalities</a:t>
            </a:r>
            <a:r>
              <a:rPr lang="en-US" sz="2400" dirty="0"/>
              <a:t> and </a:t>
            </a:r>
            <a:r>
              <a:rPr lang="en-US" sz="2400" b="1" dirty="0"/>
              <a:t>43 injury collisions</a:t>
            </a:r>
            <a:r>
              <a:rPr lang="en-US" sz="2400" dirty="0"/>
              <a:t>.</a:t>
            </a:r>
          </a:p>
          <a:p>
            <a:pPr marL="800100" lvl="1" indent="-342900">
              <a:buFont typeface="Arial" panose="020B0604020202020204" pitchFamily="34" charset="0"/>
              <a:buChar char="•"/>
            </a:pPr>
            <a:r>
              <a:rPr lang="en-US" sz="2400" dirty="0"/>
              <a:t>Crash severity exceeded County and State averages due to narrow lanes,</a:t>
            </a:r>
          </a:p>
          <a:p>
            <a:pPr lvl="1"/>
            <a:r>
              <a:rPr lang="en-US" sz="2400"/>
              <a:t>	lack </a:t>
            </a:r>
            <a:r>
              <a:rPr lang="en-US" sz="2400" dirty="0"/>
              <a:t>of shoulders, and poor or non-existent roadside recovery zones.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8DDB6A8-F57D-2543-F6DC-47CFB3BC1DDD}"/>
              </a:ext>
            </a:extLst>
          </p:cNvPr>
          <p:cNvSpPr txBox="1"/>
          <p:nvPr/>
        </p:nvSpPr>
        <p:spPr>
          <a:xfrm>
            <a:off x="1411637" y="1714500"/>
            <a:ext cx="12420600" cy="646331"/>
          </a:xfrm>
          <a:prstGeom prst="rect">
            <a:avLst/>
          </a:prstGeom>
          <a:noFill/>
        </p:spPr>
        <p:txBody>
          <a:bodyPr wrap="square" rtlCol="0">
            <a:spAutoFit/>
          </a:bodyPr>
          <a:lstStyle/>
          <a:p>
            <a:endParaRPr lang="en-US" dirty="0"/>
          </a:p>
          <a:p>
            <a:endParaRPr lang="en-US" dirty="0"/>
          </a:p>
        </p:txBody>
      </p:sp>
      <p:pic>
        <p:nvPicPr>
          <p:cNvPr id="6" name="Picture 5">
            <a:extLst>
              <a:ext uri="{FF2B5EF4-FFF2-40B4-BE49-F238E27FC236}">
                <a16:creationId xmlns:a16="http://schemas.microsoft.com/office/drawing/2014/main" id="{E3DE61BB-9DCF-38A3-6F34-DA85BBA8EBA4}"/>
              </a:ext>
            </a:extLst>
          </p:cNvPr>
          <p:cNvPicPr>
            <a:picLocks noChangeAspect="1"/>
          </p:cNvPicPr>
          <p:nvPr/>
        </p:nvPicPr>
        <p:blipFill>
          <a:blip r:embed="rId5"/>
          <a:stretch>
            <a:fillRect/>
          </a:stretch>
        </p:blipFill>
        <p:spPr>
          <a:xfrm>
            <a:off x="638591" y="1921540"/>
            <a:ext cx="4390610" cy="2666606"/>
          </a:xfrm>
          <a:prstGeom prst="rect">
            <a:avLst/>
          </a:prstGeom>
        </p:spPr>
      </p:pic>
      <p:pic>
        <p:nvPicPr>
          <p:cNvPr id="9" name="Picture 8">
            <a:extLst>
              <a:ext uri="{FF2B5EF4-FFF2-40B4-BE49-F238E27FC236}">
                <a16:creationId xmlns:a16="http://schemas.microsoft.com/office/drawing/2014/main" id="{AD176A0E-29A2-93E0-A31E-29717BDE6E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82601" y="1945571"/>
            <a:ext cx="2603500" cy="2603500"/>
          </a:xfrm>
          <a:prstGeom prst="rect">
            <a:avLst/>
          </a:prstGeom>
        </p:spPr>
      </p:pic>
      <p:pic>
        <p:nvPicPr>
          <p:cNvPr id="12" name="Picture 11">
            <a:extLst>
              <a:ext uri="{FF2B5EF4-FFF2-40B4-BE49-F238E27FC236}">
                <a16:creationId xmlns:a16="http://schemas.microsoft.com/office/drawing/2014/main" id="{7A640A49-D339-4B89-DE22-4B09CF4D74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3601" y="1725399"/>
            <a:ext cx="5410199" cy="3043238"/>
          </a:xfrm>
          <a:prstGeom prst="rect">
            <a:avLst/>
          </a:prstGeom>
        </p:spPr>
      </p:pic>
      <p:sp>
        <p:nvSpPr>
          <p:cNvPr id="13" name="TextBox 12">
            <a:extLst>
              <a:ext uri="{FF2B5EF4-FFF2-40B4-BE49-F238E27FC236}">
                <a16:creationId xmlns:a16="http://schemas.microsoft.com/office/drawing/2014/main" id="{43F4E028-7CC2-C0BD-1230-EFB2DE3ABDB3}"/>
              </a:ext>
            </a:extLst>
          </p:cNvPr>
          <p:cNvSpPr txBox="1"/>
          <p:nvPr/>
        </p:nvSpPr>
        <p:spPr>
          <a:xfrm>
            <a:off x="1323726" y="4947570"/>
            <a:ext cx="11963400" cy="4678204"/>
          </a:xfrm>
          <a:prstGeom prst="rect">
            <a:avLst/>
          </a:prstGeom>
          <a:noFill/>
        </p:spPr>
        <p:txBody>
          <a:bodyPr wrap="square" rtlCol="0">
            <a:spAutoFit/>
          </a:bodyPr>
          <a:lstStyle/>
          <a:p>
            <a:pPr lvl="0"/>
            <a:r>
              <a:rPr lang="en-US" sz="3200" b="1" u="sng" dirty="0"/>
              <a:t>Parcel Acquisition Highlights:</a:t>
            </a:r>
          </a:p>
          <a:p>
            <a:pPr lvl="0"/>
            <a:endParaRPr lang="en-US" sz="3200" dirty="0"/>
          </a:p>
          <a:p>
            <a:pPr marL="914400" lvl="1" indent="-457200">
              <a:buFont typeface="Arial" panose="020B0604020202020204" pitchFamily="34" charset="0"/>
              <a:buChar char="•"/>
            </a:pPr>
            <a:r>
              <a:rPr lang="en-US" sz="3200" b="1" u="sng" dirty="0"/>
              <a:t>107 Total Parcels</a:t>
            </a:r>
            <a:r>
              <a:rPr lang="en-US" sz="3200" b="1" dirty="0"/>
              <a:t>:</a:t>
            </a:r>
            <a:r>
              <a:rPr lang="en-US" sz="3200" dirty="0"/>
              <a:t> One of the largest single project parcel counts for a KYTC District 7 project in nearly 25 years.</a:t>
            </a:r>
          </a:p>
          <a:p>
            <a:pPr marL="914400" lvl="1" indent="-457200">
              <a:buFont typeface="Arial" panose="020B0604020202020204" pitchFamily="34" charset="0"/>
              <a:buChar char="•"/>
            </a:pPr>
            <a:endParaRPr lang="en-US" sz="2800" dirty="0"/>
          </a:p>
          <a:p>
            <a:pPr marL="914400" lvl="1" indent="-457200">
              <a:buFont typeface="Arial" panose="020B0604020202020204" pitchFamily="34" charset="0"/>
              <a:buChar char="•"/>
            </a:pPr>
            <a:r>
              <a:rPr lang="en-US" sz="3200" b="1" u="sng" dirty="0"/>
              <a:t>62 Before &amp; After Value Appraisals</a:t>
            </a:r>
            <a:r>
              <a:rPr lang="en-US" sz="3200" dirty="0"/>
              <a:t>. Various complexity across entire project corridor </a:t>
            </a:r>
          </a:p>
          <a:p>
            <a:pPr marL="914400" lvl="1" indent="-457200">
              <a:buFont typeface="Arial" panose="020B0604020202020204" pitchFamily="34" charset="0"/>
              <a:buChar char="•"/>
            </a:pPr>
            <a:endParaRPr lang="en-US" sz="2800" dirty="0"/>
          </a:p>
          <a:p>
            <a:pPr marL="914400" lvl="1" indent="-457200">
              <a:buFont typeface="Arial" panose="020B0604020202020204" pitchFamily="34" charset="0"/>
              <a:buChar char="•"/>
            </a:pPr>
            <a:r>
              <a:rPr lang="en-US" sz="3200" b="1" u="sng" dirty="0"/>
              <a:t>2 Relocations</a:t>
            </a:r>
            <a:r>
              <a:rPr lang="en-US" sz="3200" u="sng" dirty="0"/>
              <a:t> </a:t>
            </a:r>
            <a:r>
              <a:rPr lang="en-US" sz="3200" dirty="0"/>
              <a:t>managed as part of the acquisition process</a:t>
            </a:r>
            <a:r>
              <a:rPr lang="en-US" sz="2800" dirty="0"/>
              <a:t>.</a:t>
            </a:r>
          </a:p>
          <a:p>
            <a:pPr marL="285750" indent="-285750">
              <a:buFontTx/>
              <a:buChar cha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1238C9-0B86-E249-8FA6-1263B03D3F4F}"/>
              </a:ext>
            </a:extLst>
          </p:cNvPr>
          <p:cNvPicPr>
            <a:picLocks noChangeAspect="1"/>
          </p:cNvPicPr>
          <p:nvPr/>
        </p:nvPicPr>
        <p:blipFill>
          <a:blip r:embed="rId2"/>
          <a:srcRect l="5208" r="17734" b="-3"/>
          <a:stretch>
            <a:fillRect/>
          </a:stretch>
        </p:blipFill>
        <p:spPr>
          <a:xfrm>
            <a:off x="30" y="15"/>
            <a:ext cx="6953220" cy="5143479"/>
          </a:xfrm>
          <a:prstGeom prst="rect">
            <a:avLst/>
          </a:prstGeom>
        </p:spPr>
      </p:pic>
      <p:pic>
        <p:nvPicPr>
          <p:cNvPr id="15" name="Picture 14">
            <a:extLst>
              <a:ext uri="{FF2B5EF4-FFF2-40B4-BE49-F238E27FC236}">
                <a16:creationId xmlns:a16="http://schemas.microsoft.com/office/drawing/2014/main" id="{1D07C496-0C36-B3CB-6EAC-F85BA5337628}"/>
              </a:ext>
            </a:extLst>
          </p:cNvPr>
          <p:cNvPicPr>
            <a:picLocks noChangeAspect="1"/>
          </p:cNvPicPr>
          <p:nvPr/>
        </p:nvPicPr>
        <p:blipFill>
          <a:blip r:embed="rId3"/>
          <a:srcRect l="853" r="11941" b="-2"/>
          <a:stretch>
            <a:fillRect/>
          </a:stretch>
        </p:blipFill>
        <p:spPr>
          <a:xfrm>
            <a:off x="30" y="5323481"/>
            <a:ext cx="6953220" cy="4963517"/>
          </a:xfrm>
          <a:prstGeom prst="rect">
            <a:avLst/>
          </a:prstGeom>
        </p:spPr>
      </p:pic>
      <p:pic>
        <p:nvPicPr>
          <p:cNvPr id="9" name="Picture 8">
            <a:extLst>
              <a:ext uri="{FF2B5EF4-FFF2-40B4-BE49-F238E27FC236}">
                <a16:creationId xmlns:a16="http://schemas.microsoft.com/office/drawing/2014/main" id="{D92C94BF-DA16-E6A3-088E-ED08FFC6C8BB}"/>
              </a:ext>
            </a:extLst>
          </p:cNvPr>
          <p:cNvPicPr>
            <a:picLocks noChangeAspect="1"/>
          </p:cNvPicPr>
          <p:nvPr/>
        </p:nvPicPr>
        <p:blipFill>
          <a:blip r:embed="rId4"/>
          <a:srcRect r="2" b="10429"/>
          <a:stretch>
            <a:fillRect/>
          </a:stretch>
        </p:blipFill>
        <p:spPr>
          <a:xfrm>
            <a:off x="7108439" y="16"/>
            <a:ext cx="11179559" cy="6634202"/>
          </a:xfrm>
          <a:prstGeom prst="rect">
            <a:avLst/>
          </a:prstGeom>
        </p:spPr>
      </p:pic>
      <p:pic>
        <p:nvPicPr>
          <p:cNvPr id="13" name="Picture 12">
            <a:extLst>
              <a:ext uri="{FF2B5EF4-FFF2-40B4-BE49-F238E27FC236}">
                <a16:creationId xmlns:a16="http://schemas.microsoft.com/office/drawing/2014/main" id="{834CAB8B-BB5E-A79A-1B13-8B6D7CDAD0FC}"/>
              </a:ext>
            </a:extLst>
          </p:cNvPr>
          <p:cNvPicPr>
            <a:picLocks noChangeAspect="1"/>
          </p:cNvPicPr>
          <p:nvPr/>
        </p:nvPicPr>
        <p:blipFill>
          <a:blip r:embed="rId5"/>
          <a:srcRect l="8621" r="17883" b="6"/>
          <a:stretch>
            <a:fillRect/>
          </a:stretch>
        </p:blipFill>
        <p:spPr>
          <a:xfrm>
            <a:off x="7103869" y="6789415"/>
            <a:ext cx="3646424" cy="3497588"/>
          </a:xfrm>
          <a:prstGeom prst="rect">
            <a:avLst/>
          </a:prstGeom>
        </p:spPr>
      </p:pic>
      <p:pic>
        <p:nvPicPr>
          <p:cNvPr id="11" name="Picture 10">
            <a:extLst>
              <a:ext uri="{FF2B5EF4-FFF2-40B4-BE49-F238E27FC236}">
                <a16:creationId xmlns:a16="http://schemas.microsoft.com/office/drawing/2014/main" id="{96D56AD0-0B1D-B76D-BBF8-D4573134C100}"/>
              </a:ext>
            </a:extLst>
          </p:cNvPr>
          <p:cNvPicPr>
            <a:picLocks noChangeAspect="1"/>
          </p:cNvPicPr>
          <p:nvPr/>
        </p:nvPicPr>
        <p:blipFill>
          <a:blip r:embed="rId6"/>
          <a:srcRect l="16111" r="11729" b="-5"/>
          <a:stretch>
            <a:fillRect/>
          </a:stretch>
        </p:blipFill>
        <p:spPr>
          <a:xfrm>
            <a:off x="10900909" y="6789415"/>
            <a:ext cx="3618236" cy="3497588"/>
          </a:xfrm>
          <a:prstGeom prst="rect">
            <a:avLst/>
          </a:prstGeom>
        </p:spPr>
      </p:pic>
      <p:pic>
        <p:nvPicPr>
          <p:cNvPr id="7" name="Picture 6">
            <a:extLst>
              <a:ext uri="{FF2B5EF4-FFF2-40B4-BE49-F238E27FC236}">
                <a16:creationId xmlns:a16="http://schemas.microsoft.com/office/drawing/2014/main" id="{E145348C-609B-20AA-E353-8956C86E225A}"/>
              </a:ext>
            </a:extLst>
          </p:cNvPr>
          <p:cNvPicPr>
            <a:picLocks noChangeAspect="1"/>
          </p:cNvPicPr>
          <p:nvPr/>
        </p:nvPicPr>
        <p:blipFill>
          <a:blip r:embed="rId7"/>
          <a:srcRect l="19017" r="18141" b="4"/>
          <a:stretch>
            <a:fillRect/>
          </a:stretch>
        </p:blipFill>
        <p:spPr>
          <a:xfrm>
            <a:off x="14669755" y="6789411"/>
            <a:ext cx="3618236" cy="3497589"/>
          </a:xfrm>
          <a:prstGeom prst="rect">
            <a:avLst/>
          </a:prstGeom>
        </p:spPr>
      </p:pic>
    </p:spTree>
    <p:extLst>
      <p:ext uri="{BB962C8B-B14F-4D97-AF65-F5344CB8AC3E}">
        <p14:creationId xmlns:p14="http://schemas.microsoft.com/office/powerpoint/2010/main" val="3275875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D8BE52-F009-06A5-6237-1C0B52580C4A}"/>
              </a:ext>
            </a:extLst>
          </p:cNvPr>
          <p:cNvPicPr>
            <a:picLocks noChangeAspect="1"/>
          </p:cNvPicPr>
          <p:nvPr/>
        </p:nvPicPr>
        <p:blipFill>
          <a:blip r:embed="rId2"/>
          <a:srcRect t="17260" r="-3" b="-3"/>
          <a:stretch>
            <a:fillRect/>
          </a:stretch>
        </p:blipFill>
        <p:spPr>
          <a:xfrm>
            <a:off x="8433350" y="15"/>
            <a:ext cx="9854654" cy="5626086"/>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7" name="Picture 6">
            <a:extLst>
              <a:ext uri="{FF2B5EF4-FFF2-40B4-BE49-F238E27FC236}">
                <a16:creationId xmlns:a16="http://schemas.microsoft.com/office/drawing/2014/main" id="{EF974ED7-AFF9-114C-86F6-750DCED59C95}"/>
              </a:ext>
            </a:extLst>
          </p:cNvPr>
          <p:cNvPicPr>
            <a:picLocks noChangeAspect="1"/>
          </p:cNvPicPr>
          <p:nvPr/>
        </p:nvPicPr>
        <p:blipFill>
          <a:blip r:embed="rId3"/>
          <a:srcRect t="22389" b="16825"/>
          <a:stretch>
            <a:fillRect/>
          </a:stretch>
        </p:blipFill>
        <p:spPr>
          <a:xfrm>
            <a:off x="6273017" y="5831841"/>
            <a:ext cx="12014987" cy="4455159"/>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3" name="Picture 2">
            <a:extLst>
              <a:ext uri="{FF2B5EF4-FFF2-40B4-BE49-F238E27FC236}">
                <a16:creationId xmlns:a16="http://schemas.microsoft.com/office/drawing/2014/main" id="{B1CA9453-4957-FB6D-544E-3552444E5116}"/>
              </a:ext>
            </a:extLst>
          </p:cNvPr>
          <p:cNvPicPr>
            <a:picLocks noChangeAspect="1"/>
          </p:cNvPicPr>
          <p:nvPr/>
        </p:nvPicPr>
        <p:blipFill>
          <a:blip r:embed="rId4"/>
          <a:srcRect l="9304" r="10007" b="-2"/>
          <a:stretch>
            <a:fillRect/>
          </a:stretch>
        </p:blipFill>
        <p:spPr>
          <a:xfrm>
            <a:off x="31" y="15"/>
            <a:ext cx="11254637" cy="10286985"/>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spTree>
    <p:extLst>
      <p:ext uri="{BB962C8B-B14F-4D97-AF65-F5344CB8AC3E}">
        <p14:creationId xmlns:p14="http://schemas.microsoft.com/office/powerpoint/2010/main" val="3639789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944C6B9-AF7A-EF58-C1BC-15CC533DC0B7}"/>
              </a:ext>
            </a:extLst>
          </p:cNvPr>
          <p:cNvPicPr>
            <a:picLocks noChangeAspect="1"/>
          </p:cNvPicPr>
          <p:nvPr/>
        </p:nvPicPr>
        <p:blipFill>
          <a:blip r:embed="rId2"/>
          <a:srcRect t="8903" r="1" b="1524"/>
          <a:stretch>
            <a:fillRect/>
          </a:stretch>
        </p:blipFill>
        <p:spPr>
          <a:xfrm>
            <a:off x="9264650" y="15"/>
            <a:ext cx="9023351" cy="5880051"/>
          </a:xfrm>
          <a:custGeom>
            <a:avLst/>
            <a:gdLst/>
            <a:ahLst/>
            <a:cxnLst/>
            <a:rect l="l" t="t" r="r" b="b"/>
            <a:pathLst>
              <a:path w="6015567" h="3920044">
                <a:moveTo>
                  <a:pt x="0" y="0"/>
                </a:moveTo>
                <a:lnTo>
                  <a:pt x="6015567" y="0"/>
                </a:lnTo>
                <a:lnTo>
                  <a:pt x="6015567" y="3920044"/>
                </a:lnTo>
                <a:lnTo>
                  <a:pt x="2469659" y="3920044"/>
                </a:lnTo>
                <a:lnTo>
                  <a:pt x="2469659" y="3103224"/>
                </a:lnTo>
                <a:lnTo>
                  <a:pt x="0" y="3103224"/>
                </a:lnTo>
                <a:close/>
              </a:path>
            </a:pathLst>
          </a:custGeom>
        </p:spPr>
      </p:pic>
      <p:pic>
        <p:nvPicPr>
          <p:cNvPr id="5" name="Picture 4">
            <a:extLst>
              <a:ext uri="{FF2B5EF4-FFF2-40B4-BE49-F238E27FC236}">
                <a16:creationId xmlns:a16="http://schemas.microsoft.com/office/drawing/2014/main" id="{31D1EE7F-2B20-32C5-5FB1-D326D6D41C39}"/>
              </a:ext>
            </a:extLst>
          </p:cNvPr>
          <p:cNvPicPr>
            <a:picLocks noChangeAspect="1"/>
          </p:cNvPicPr>
          <p:nvPr/>
        </p:nvPicPr>
        <p:blipFill>
          <a:blip r:embed="rId3"/>
          <a:srcRect l="10586" r="1602" b="-1"/>
          <a:stretch>
            <a:fillRect/>
          </a:stretch>
        </p:blipFill>
        <p:spPr>
          <a:xfrm>
            <a:off x="31" y="6104965"/>
            <a:ext cx="5302967" cy="4182035"/>
          </a:xfrm>
          <a:prstGeom prst="rect">
            <a:avLst/>
          </a:prstGeom>
        </p:spPr>
      </p:pic>
      <p:pic>
        <p:nvPicPr>
          <p:cNvPr id="9" name="Picture 8">
            <a:extLst>
              <a:ext uri="{FF2B5EF4-FFF2-40B4-BE49-F238E27FC236}">
                <a16:creationId xmlns:a16="http://schemas.microsoft.com/office/drawing/2014/main" id="{1B2D8CAE-C10A-C645-6B0E-10DF6DB09393}"/>
              </a:ext>
            </a:extLst>
          </p:cNvPr>
          <p:cNvPicPr>
            <a:picLocks noChangeAspect="1"/>
          </p:cNvPicPr>
          <p:nvPr/>
        </p:nvPicPr>
        <p:blipFill>
          <a:blip r:embed="rId4"/>
          <a:srcRect l="15877" r="3" b="3"/>
          <a:stretch>
            <a:fillRect/>
          </a:stretch>
        </p:blipFill>
        <p:spPr>
          <a:xfrm>
            <a:off x="5544299" y="4885764"/>
            <a:ext cx="7183640" cy="5401236"/>
          </a:xfrm>
          <a:prstGeom prst="rect">
            <a:avLst/>
          </a:prstGeom>
        </p:spPr>
      </p:pic>
      <p:pic>
        <p:nvPicPr>
          <p:cNvPr id="3" name="Picture 2">
            <a:extLst>
              <a:ext uri="{FF2B5EF4-FFF2-40B4-BE49-F238E27FC236}">
                <a16:creationId xmlns:a16="http://schemas.microsoft.com/office/drawing/2014/main" id="{D62368B2-37B5-DF86-3FD8-105D4E8201AB}"/>
              </a:ext>
            </a:extLst>
          </p:cNvPr>
          <p:cNvPicPr>
            <a:picLocks noChangeAspect="1"/>
          </p:cNvPicPr>
          <p:nvPr/>
        </p:nvPicPr>
        <p:blipFill>
          <a:blip r:embed="rId5"/>
          <a:srcRect t="4520" r="1" b="1"/>
          <a:stretch>
            <a:fillRect/>
          </a:stretch>
        </p:blipFill>
        <p:spPr>
          <a:xfrm>
            <a:off x="2" y="15"/>
            <a:ext cx="9023351" cy="5880051"/>
          </a:xfrm>
          <a:custGeom>
            <a:avLst/>
            <a:gdLst/>
            <a:ahLst/>
            <a:cxnLst/>
            <a:rect l="l" t="t" r="r" b="b"/>
            <a:pathLst>
              <a:path w="6015567" h="3920044">
                <a:moveTo>
                  <a:pt x="0" y="0"/>
                </a:moveTo>
                <a:lnTo>
                  <a:pt x="6015567" y="0"/>
                </a:lnTo>
                <a:lnTo>
                  <a:pt x="6015567" y="3103224"/>
                </a:lnTo>
                <a:lnTo>
                  <a:pt x="3545908" y="3103224"/>
                </a:lnTo>
                <a:lnTo>
                  <a:pt x="3545908" y="3920044"/>
                </a:lnTo>
                <a:lnTo>
                  <a:pt x="0" y="3920044"/>
                </a:lnTo>
                <a:close/>
              </a:path>
            </a:pathLst>
          </a:custGeom>
        </p:spPr>
      </p:pic>
      <p:pic>
        <p:nvPicPr>
          <p:cNvPr id="11" name="Picture 10">
            <a:extLst>
              <a:ext uri="{FF2B5EF4-FFF2-40B4-BE49-F238E27FC236}">
                <a16:creationId xmlns:a16="http://schemas.microsoft.com/office/drawing/2014/main" id="{527C9D49-494C-34C0-FC40-5DADB29849B2}"/>
              </a:ext>
            </a:extLst>
          </p:cNvPr>
          <p:cNvPicPr>
            <a:picLocks noChangeAspect="1"/>
          </p:cNvPicPr>
          <p:nvPr/>
        </p:nvPicPr>
        <p:blipFill>
          <a:blip r:embed="rId6"/>
          <a:srcRect l="19613" r="13297" b="-3"/>
          <a:stretch>
            <a:fillRect/>
          </a:stretch>
        </p:blipFill>
        <p:spPr>
          <a:xfrm>
            <a:off x="12969242" y="6104964"/>
            <a:ext cx="5318760" cy="4182036"/>
          </a:xfrm>
          <a:prstGeom prst="rect">
            <a:avLst/>
          </a:prstGeom>
        </p:spPr>
      </p:pic>
    </p:spTree>
    <p:extLst>
      <p:ext uri="{BB962C8B-B14F-4D97-AF65-F5344CB8AC3E}">
        <p14:creationId xmlns:p14="http://schemas.microsoft.com/office/powerpoint/2010/main" val="3200804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28158" y="-1778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27"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FF01FECF-48C7-D867-F9D6-2ED0468D2960}"/>
              </a:ext>
            </a:extLst>
          </p:cNvPr>
          <p:cNvPicPr>
            <a:picLocks noChangeAspect="1"/>
          </p:cNvPicPr>
          <p:nvPr/>
        </p:nvPicPr>
        <p:blipFill>
          <a:blip r:embed="rId6"/>
          <a:stretch>
            <a:fillRect/>
          </a:stretch>
        </p:blipFill>
        <p:spPr>
          <a:xfrm>
            <a:off x="491076" y="2577307"/>
            <a:ext cx="6148387" cy="6148387"/>
          </a:xfrm>
          <a:prstGeom prst="rect">
            <a:avLst/>
          </a:prstGeom>
        </p:spPr>
      </p:pic>
      <p:sp>
        <p:nvSpPr>
          <p:cNvPr id="7" name="Rectangle 6">
            <a:extLst>
              <a:ext uri="{FF2B5EF4-FFF2-40B4-BE49-F238E27FC236}">
                <a16:creationId xmlns:a16="http://schemas.microsoft.com/office/drawing/2014/main" id="{CFA2A049-7033-51E9-52C0-F37A25BBB6DB}"/>
              </a:ext>
            </a:extLst>
          </p:cNvPr>
          <p:cNvSpPr/>
          <p:nvPr/>
        </p:nvSpPr>
        <p:spPr>
          <a:xfrm>
            <a:off x="5524762" y="303511"/>
            <a:ext cx="7443384" cy="1754326"/>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So, how’d we pull it off?</a:t>
            </a:r>
          </a:p>
          <a:p>
            <a:pPr algn="ctr"/>
            <a:r>
              <a:rPr lang="en-US" sz="5400" dirty="0">
                <a:ln w="0"/>
                <a:effectLst>
                  <a:outerShdw blurRad="38100" dist="19050" dir="2700000" algn="tl" rotWithShape="0">
                    <a:schemeClr val="dk1">
                      <a:alpha val="40000"/>
                    </a:schemeClr>
                  </a:outerShdw>
                </a:effectLst>
              </a:rPr>
              <a:t>Think “Pizza Delivery” !</a:t>
            </a:r>
            <a:r>
              <a:rPr lang="en-US" sz="5400" b="0" cap="none" spc="0" dirty="0">
                <a:ln w="0"/>
                <a:solidFill>
                  <a:schemeClr val="tx1"/>
                </a:solidFill>
                <a:effectLst>
                  <a:outerShdw blurRad="38100" dist="19050" dir="2700000" algn="tl" rotWithShape="0">
                    <a:schemeClr val="dk1">
                      <a:alpha val="40000"/>
                    </a:schemeClr>
                  </a:outerShdw>
                </a:effectLst>
              </a:rPr>
              <a:t> </a:t>
            </a:r>
          </a:p>
        </p:txBody>
      </p:sp>
      <p:sp>
        <p:nvSpPr>
          <p:cNvPr id="8" name="Rectangle 7">
            <a:extLst>
              <a:ext uri="{FF2B5EF4-FFF2-40B4-BE49-F238E27FC236}">
                <a16:creationId xmlns:a16="http://schemas.microsoft.com/office/drawing/2014/main" id="{AA7FD1AE-475F-D03E-C363-14385808AFF5}"/>
              </a:ext>
            </a:extLst>
          </p:cNvPr>
          <p:cNvSpPr/>
          <p:nvPr/>
        </p:nvSpPr>
        <p:spPr>
          <a:xfrm>
            <a:off x="6998587" y="4398240"/>
            <a:ext cx="8546213" cy="2062103"/>
          </a:xfrm>
          <a:prstGeom prst="rect">
            <a:avLst/>
          </a:prstGeom>
          <a:noFill/>
        </p:spPr>
        <p:txBody>
          <a:bodyPr wrap="square" lIns="91440" tIns="45720" rIns="91440" bIns="45720">
            <a:spAutoFit/>
          </a:bodyPr>
          <a:lstStyle/>
          <a:p>
            <a:pPr algn="ctr"/>
            <a:r>
              <a:rPr lang="en-US" sz="3200" b="0" cap="none" spc="0" dirty="0">
                <a:ln w="0"/>
                <a:solidFill>
                  <a:schemeClr val="tx1"/>
                </a:solidFill>
                <a:effectLst>
                  <a:outerShdw blurRad="38100" dist="19050" dir="2700000" algn="tl" rotWithShape="0">
                    <a:schemeClr val="dk1">
                      <a:alpha val="40000"/>
                    </a:schemeClr>
                  </a:outerShdw>
                </a:effectLst>
              </a:rPr>
              <a:t>2. </a:t>
            </a:r>
            <a:r>
              <a:rPr lang="en-US" sz="3200" dirty="0">
                <a:ln w="0"/>
                <a:effectLst>
                  <a:outerShdw blurRad="38100" dist="19050" dir="2700000" algn="tl" rotWithShape="0">
                    <a:schemeClr val="dk1">
                      <a:alpha val="40000"/>
                    </a:schemeClr>
                  </a:outerShdw>
                </a:effectLst>
              </a:rPr>
              <a:t>Meet every two weeks with the team in the beginning, lessened to once a month as offer meetings spread out.</a:t>
            </a:r>
          </a:p>
          <a:p>
            <a:pPr algn="ctr"/>
            <a:endParaRPr lang="en-US" sz="3200" b="0" cap="none" spc="0" dirty="0">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A4D2415D-F2FE-009B-94CA-D9267FB90789}"/>
              </a:ext>
            </a:extLst>
          </p:cNvPr>
          <p:cNvSpPr/>
          <p:nvPr/>
        </p:nvSpPr>
        <p:spPr>
          <a:xfrm>
            <a:off x="6998587" y="6344242"/>
            <a:ext cx="8377233" cy="1077218"/>
          </a:xfrm>
          <a:prstGeom prst="rect">
            <a:avLst/>
          </a:prstGeom>
          <a:noFill/>
        </p:spPr>
        <p:txBody>
          <a:bodyPr wrap="square" lIns="91440" tIns="45720" rIns="91440" bIns="45720">
            <a:spAutoFit/>
          </a:bodyPr>
          <a:lstStyle/>
          <a:p>
            <a:pPr algn="ctr"/>
            <a:r>
              <a:rPr lang="en-US" sz="3200" b="0" cap="none" spc="0" dirty="0">
                <a:ln w="0"/>
                <a:solidFill>
                  <a:schemeClr val="tx1"/>
                </a:solidFill>
                <a:effectLst>
                  <a:outerShdw blurRad="38100" dist="19050" dir="2700000" algn="tl" rotWithShape="0">
                    <a:schemeClr val="dk1">
                      <a:alpha val="40000"/>
                    </a:schemeClr>
                  </a:outerShdw>
                </a:effectLst>
              </a:rPr>
              <a:t>3. Discuss requested </a:t>
            </a:r>
            <a:r>
              <a:rPr lang="en-US" sz="3200" dirty="0">
                <a:ln w="0"/>
                <a:effectLst>
                  <a:outerShdw blurRad="38100" dist="19050" dir="2700000" algn="tl" rotWithShape="0">
                    <a:schemeClr val="dk1">
                      <a:alpha val="40000"/>
                    </a:schemeClr>
                  </a:outerShdw>
                </a:effectLst>
              </a:rPr>
              <a:t>plan</a:t>
            </a:r>
            <a:r>
              <a:rPr lang="en-US" sz="3200" b="0" cap="none" spc="0" dirty="0">
                <a:ln w="0"/>
                <a:solidFill>
                  <a:schemeClr val="tx1"/>
                </a:solidFill>
                <a:effectLst>
                  <a:outerShdw blurRad="38100" dist="19050" dir="2700000" algn="tl" rotWithShape="0">
                    <a:schemeClr val="dk1">
                      <a:alpha val="40000"/>
                    </a:schemeClr>
                  </a:outerShdw>
                </a:effectLst>
              </a:rPr>
              <a:t> changes with Design PM and Consultant PM. </a:t>
            </a:r>
          </a:p>
        </p:txBody>
      </p:sp>
      <p:sp>
        <p:nvSpPr>
          <p:cNvPr id="11" name="Rectangle 10">
            <a:extLst>
              <a:ext uri="{FF2B5EF4-FFF2-40B4-BE49-F238E27FC236}">
                <a16:creationId xmlns:a16="http://schemas.microsoft.com/office/drawing/2014/main" id="{8EA2B3C0-D35C-8766-59D5-9901CC08EDDE}"/>
              </a:ext>
            </a:extLst>
          </p:cNvPr>
          <p:cNvSpPr/>
          <p:nvPr/>
        </p:nvSpPr>
        <p:spPr>
          <a:xfrm>
            <a:off x="6998587" y="2559541"/>
            <a:ext cx="8546213" cy="1569660"/>
          </a:xfrm>
          <a:prstGeom prst="rect">
            <a:avLst/>
          </a:prstGeom>
          <a:noFill/>
        </p:spPr>
        <p:txBody>
          <a:bodyPr wrap="square" lIns="91440" tIns="45720" rIns="91440" bIns="45720">
            <a:spAutoFit/>
          </a:bodyPr>
          <a:lstStyle/>
          <a:p>
            <a:pPr marL="342900" indent="-342900" algn="ctr">
              <a:buAutoNum type="arabicPeriod"/>
            </a:pPr>
            <a:r>
              <a:rPr lang="en-US" sz="3200" dirty="0">
                <a:ln w="0"/>
                <a:effectLst>
                  <a:outerShdw blurRad="38100" dist="19050" dir="2700000" algn="tl" rotWithShape="0">
                    <a:schemeClr val="dk1">
                      <a:alpha val="40000"/>
                    </a:schemeClr>
                  </a:outerShdw>
                </a:effectLst>
              </a:rPr>
              <a:t>Gather requested plan changes</a:t>
            </a:r>
          </a:p>
          <a:p>
            <a:pPr algn="ctr"/>
            <a:r>
              <a:rPr lang="en-US" sz="3200" dirty="0">
                <a:ln w="0"/>
                <a:effectLst>
                  <a:outerShdw blurRad="38100" dist="19050" dir="2700000" algn="tl" rotWithShape="0">
                    <a:schemeClr val="dk1">
                      <a:alpha val="40000"/>
                    </a:schemeClr>
                  </a:outerShdw>
                </a:effectLst>
              </a:rPr>
              <a:t>and settlement counter offers from property owners after each meeting in a “bundle”.</a:t>
            </a:r>
            <a:endParaRPr lang="en-US" sz="3200" b="0" cap="none" spc="0" dirty="0">
              <a:ln w="0"/>
              <a:solidFill>
                <a:schemeClr val="tx1"/>
              </a:solidFill>
              <a:effectLst>
                <a:outerShdw blurRad="38100" dist="19050" dir="2700000" algn="tl" rotWithShape="0">
                  <a:schemeClr val="dk1">
                    <a:alpha val="40000"/>
                  </a:schemeClr>
                </a:outerShdw>
              </a:effectLst>
            </a:endParaRPr>
          </a:p>
        </p:txBody>
      </p:sp>
      <p:sp>
        <p:nvSpPr>
          <p:cNvPr id="2" name="TextBox 1">
            <a:extLst>
              <a:ext uri="{FF2B5EF4-FFF2-40B4-BE49-F238E27FC236}">
                <a16:creationId xmlns:a16="http://schemas.microsoft.com/office/drawing/2014/main" id="{8A0B9EAD-600A-4E08-90B4-152EF505CB62}"/>
              </a:ext>
            </a:extLst>
          </p:cNvPr>
          <p:cNvSpPr txBox="1"/>
          <p:nvPr/>
        </p:nvSpPr>
        <p:spPr>
          <a:xfrm>
            <a:off x="7299960" y="7740159"/>
            <a:ext cx="8060620" cy="2062103"/>
          </a:xfrm>
          <a:prstGeom prst="rect">
            <a:avLst/>
          </a:prstGeom>
          <a:noFill/>
        </p:spPr>
        <p:txBody>
          <a:bodyPr wrap="square" rtlCol="0">
            <a:spAutoFit/>
          </a:bodyPr>
          <a:lstStyle/>
          <a:p>
            <a:pPr algn="ctr"/>
            <a:r>
              <a:rPr lang="en-US" sz="3200" dirty="0"/>
              <a:t>4. Discuss potential settlement amounts with ROW staff after design issues are addressed to ensure confidentiality between owners and ROW.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62694-C716-9EFA-80AD-F264692C0773}"/>
              </a:ext>
            </a:extLst>
          </p:cNvPr>
          <p:cNvSpPr>
            <a:spLocks noGrp="1"/>
          </p:cNvSpPr>
          <p:nvPr>
            <p:ph type="title"/>
          </p:nvPr>
        </p:nvSpPr>
        <p:spPr>
          <a:xfrm>
            <a:off x="2524419" y="7620"/>
            <a:ext cx="13239161" cy="1364414"/>
          </a:xfrm>
        </p:spPr>
        <p:txBody>
          <a:bodyPr anchor="b">
            <a:normAutofit/>
          </a:bodyPr>
          <a:lstStyle/>
          <a:p>
            <a:r>
              <a:rPr lang="en-US" sz="4800" dirty="0"/>
              <a:t>Example of ROW Status Checklist</a:t>
            </a:r>
          </a:p>
        </p:txBody>
      </p:sp>
      <p:sp>
        <p:nvSpPr>
          <p:cNvPr id="3" name="Text Placeholder 2">
            <a:extLst>
              <a:ext uri="{FF2B5EF4-FFF2-40B4-BE49-F238E27FC236}">
                <a16:creationId xmlns:a16="http://schemas.microsoft.com/office/drawing/2014/main" id="{15DE86FE-049C-7044-2510-E1DB16811F92}"/>
              </a:ext>
            </a:extLst>
          </p:cNvPr>
          <p:cNvSpPr>
            <a:spLocks noGrp="1"/>
          </p:cNvSpPr>
          <p:nvPr>
            <p:ph type="body" idx="1"/>
          </p:nvPr>
        </p:nvSpPr>
        <p:spPr>
          <a:xfrm>
            <a:off x="762000" y="3328857"/>
            <a:ext cx="5183732" cy="2714886"/>
          </a:xfrm>
        </p:spPr>
        <p:txBody>
          <a:bodyPr anchor="t">
            <a:normAutofit/>
          </a:bodyPr>
          <a:lstStyle/>
          <a:p>
            <a:pPr algn="ctr"/>
            <a:r>
              <a:rPr lang="en-US" sz="3000" dirty="0"/>
              <a:t>Each parcel has a detailed note on what actions are requested and if that action has been denied, being processed, or been completed. </a:t>
            </a:r>
          </a:p>
        </p:txBody>
      </p:sp>
      <p:pic>
        <p:nvPicPr>
          <p:cNvPr id="5" name="Picture 4">
            <a:extLst>
              <a:ext uri="{FF2B5EF4-FFF2-40B4-BE49-F238E27FC236}">
                <a16:creationId xmlns:a16="http://schemas.microsoft.com/office/drawing/2014/main" id="{015ADCB8-E9A4-6BF4-1867-036EA9D3C2AC}"/>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6174481" y="1372034"/>
            <a:ext cx="11346439" cy="8419666"/>
          </a:xfrm>
          <a:prstGeom prst="rect">
            <a:avLst/>
          </a:prstGeom>
        </p:spPr>
      </p:pic>
      <p:grpSp>
        <p:nvGrpSpPr>
          <p:cNvPr id="25" name="Group 24">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102957" y="0"/>
            <a:ext cx="185043" cy="10287000"/>
            <a:chOff x="12068638" y="0"/>
            <a:chExt cx="123362" cy="6858000"/>
          </a:xfrm>
        </p:grpSpPr>
        <p:sp>
          <p:nvSpPr>
            <p:cNvPr id="18" name="Rectangle 17">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0558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a:extLst>
              <a:ext uri="{FF2B5EF4-FFF2-40B4-BE49-F238E27FC236}">
                <a16:creationId xmlns:a16="http://schemas.microsoft.com/office/drawing/2014/main" id="{7017CDFD-8400-6A51-E211-D3099AB1C967}"/>
              </a:ext>
            </a:extLst>
          </p:cNvPr>
          <p:cNvSpPr txBox="1"/>
          <p:nvPr/>
        </p:nvSpPr>
        <p:spPr>
          <a:xfrm>
            <a:off x="4724400" y="2400300"/>
            <a:ext cx="9753600" cy="646331"/>
          </a:xfrm>
          <a:prstGeom prst="rect">
            <a:avLst/>
          </a:prstGeom>
          <a:noFill/>
        </p:spPr>
        <p:txBody>
          <a:bodyPr wrap="square" rtlCol="0">
            <a:spAutoFit/>
          </a:bodyPr>
          <a:lstStyle/>
          <a:p>
            <a:r>
              <a:rPr lang="en-US" dirty="0"/>
              <a:t> </a:t>
            </a:r>
          </a:p>
          <a:p>
            <a:endParaRPr lang="en-US" dirty="0"/>
          </a:p>
        </p:txBody>
      </p:sp>
      <p:pic>
        <p:nvPicPr>
          <p:cNvPr id="11" name="Picture 10">
            <a:extLst>
              <a:ext uri="{FF2B5EF4-FFF2-40B4-BE49-F238E27FC236}">
                <a16:creationId xmlns:a16="http://schemas.microsoft.com/office/drawing/2014/main" id="{05D7B10F-6CF5-FF00-D7DA-AB75D5849279}"/>
              </a:ext>
            </a:extLst>
          </p:cNvPr>
          <p:cNvPicPr>
            <a:picLocks noChangeAspect="1"/>
          </p:cNvPicPr>
          <p:nvPr/>
        </p:nvPicPr>
        <p:blipFill>
          <a:blip r:embed="rId5"/>
          <a:stretch>
            <a:fillRect/>
          </a:stretch>
        </p:blipFill>
        <p:spPr>
          <a:xfrm>
            <a:off x="9179601" y="1464692"/>
            <a:ext cx="3409609" cy="3409609"/>
          </a:xfrm>
          <a:prstGeom prst="rect">
            <a:avLst/>
          </a:prstGeom>
        </p:spPr>
      </p:pic>
      <p:sp>
        <p:nvSpPr>
          <p:cNvPr id="9" name="Rectangle 8">
            <a:extLst>
              <a:ext uri="{FF2B5EF4-FFF2-40B4-BE49-F238E27FC236}">
                <a16:creationId xmlns:a16="http://schemas.microsoft.com/office/drawing/2014/main" id="{3C471E51-B003-65E9-63BC-A4CE6F339C9F}"/>
              </a:ext>
            </a:extLst>
          </p:cNvPr>
          <p:cNvSpPr/>
          <p:nvPr/>
        </p:nvSpPr>
        <p:spPr>
          <a:xfrm>
            <a:off x="5785878" y="552605"/>
            <a:ext cx="1184170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Addressing Property Owner Concerns</a:t>
            </a:r>
          </a:p>
        </p:txBody>
      </p:sp>
      <p:sp>
        <p:nvSpPr>
          <p:cNvPr id="3" name="TextBox 2">
            <a:extLst>
              <a:ext uri="{FF2B5EF4-FFF2-40B4-BE49-F238E27FC236}">
                <a16:creationId xmlns:a16="http://schemas.microsoft.com/office/drawing/2014/main" id="{9FE1C57D-0298-1DE0-BD5F-459A265B4B79}"/>
              </a:ext>
            </a:extLst>
          </p:cNvPr>
          <p:cNvSpPr txBox="1"/>
          <p:nvPr/>
        </p:nvSpPr>
        <p:spPr>
          <a:xfrm>
            <a:off x="985604" y="4526524"/>
            <a:ext cx="16387995" cy="4524315"/>
          </a:xfrm>
          <a:prstGeom prst="rect">
            <a:avLst/>
          </a:prstGeom>
          <a:noFill/>
        </p:spPr>
        <p:txBody>
          <a:bodyPr wrap="square" rtlCol="0">
            <a:spAutoFit/>
          </a:bodyPr>
          <a:lstStyle/>
          <a:p>
            <a:pPr marL="342900" indent="-342900">
              <a:buAutoNum type="arabicPeriod"/>
            </a:pPr>
            <a:r>
              <a:rPr lang="en-US" sz="3600" dirty="0"/>
              <a:t> Entrance modification requests, elaborate entrance designs.</a:t>
            </a:r>
          </a:p>
          <a:p>
            <a:pPr marL="342900" indent="-342900">
              <a:buAutoNum type="arabicPeriod"/>
            </a:pPr>
            <a:r>
              <a:rPr lang="en-US" sz="3600" dirty="0"/>
              <a:t> Additional landscaping. </a:t>
            </a:r>
          </a:p>
          <a:p>
            <a:pPr marL="342900" indent="-342900">
              <a:buAutoNum type="arabicPeriod"/>
            </a:pPr>
            <a:r>
              <a:rPr lang="en-US" sz="3600" dirty="0"/>
              <a:t> Additional fencing for large farms.</a:t>
            </a:r>
          </a:p>
          <a:p>
            <a:pPr marL="342900" indent="-342900">
              <a:buAutoNum type="arabicPeriod"/>
            </a:pPr>
            <a:r>
              <a:rPr lang="en-US" sz="3600" dirty="0"/>
              <a:t> Irrigation systems for businesses and cropland.</a:t>
            </a:r>
          </a:p>
          <a:p>
            <a:pPr marL="342900" indent="-342900">
              <a:buAutoNum type="arabicPeriod"/>
            </a:pPr>
            <a:r>
              <a:rPr lang="en-US" sz="3600" dirty="0"/>
              <a:t> Business signage impacted by roadway.</a:t>
            </a:r>
          </a:p>
          <a:p>
            <a:pPr marL="342900" indent="-342900">
              <a:buAutoNum type="arabicPeriod"/>
            </a:pPr>
            <a:r>
              <a:rPr lang="en-US" sz="3600" dirty="0"/>
              <a:t> Temporary Easements for construction that impact site improvements.</a:t>
            </a:r>
          </a:p>
          <a:p>
            <a:pPr marL="342900" indent="-342900">
              <a:buAutoNum type="arabicPeriod"/>
            </a:pPr>
            <a:r>
              <a:rPr lang="en-US" sz="3600" dirty="0"/>
              <a:t> Any other unforeseen requests that may pop up.</a:t>
            </a:r>
          </a:p>
          <a:p>
            <a:endParaRPr lang="en-US" dirty="0"/>
          </a:p>
          <a:p>
            <a:pPr marL="342900" indent="-342900">
              <a:buAutoNum type="arabicPeriod"/>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7079-DDAE-9DC8-6BC6-FD19142590AB}"/>
              </a:ext>
            </a:extLst>
          </p:cNvPr>
          <p:cNvSpPr>
            <a:spLocks noGrp="1"/>
          </p:cNvSpPr>
          <p:nvPr>
            <p:ph type="title"/>
          </p:nvPr>
        </p:nvSpPr>
        <p:spPr>
          <a:xfrm>
            <a:off x="1981200" y="812810"/>
            <a:ext cx="15247937" cy="2231380"/>
          </a:xfrm>
        </p:spPr>
        <p:txBody>
          <a:bodyPr/>
          <a:lstStyle/>
          <a:p>
            <a:r>
              <a:rPr lang="en-US" dirty="0"/>
              <a:t>Addressing </a:t>
            </a:r>
            <a:r>
              <a:rPr lang="en-US" sz="6600" dirty="0"/>
              <a:t>Property</a:t>
            </a:r>
            <a:r>
              <a:rPr lang="en-US" dirty="0"/>
              <a:t> Owner Concerns</a:t>
            </a:r>
            <a:br>
              <a:rPr lang="en-US" dirty="0"/>
            </a:br>
            <a:endParaRPr lang="en-US" dirty="0"/>
          </a:p>
        </p:txBody>
      </p:sp>
      <p:sp>
        <p:nvSpPr>
          <p:cNvPr id="3" name="Text Placeholder 2">
            <a:extLst>
              <a:ext uri="{FF2B5EF4-FFF2-40B4-BE49-F238E27FC236}">
                <a16:creationId xmlns:a16="http://schemas.microsoft.com/office/drawing/2014/main" id="{C461D71F-74F4-EABF-6D12-546F40ADAD99}"/>
              </a:ext>
            </a:extLst>
          </p:cNvPr>
          <p:cNvSpPr>
            <a:spLocks noGrp="1"/>
          </p:cNvSpPr>
          <p:nvPr>
            <p:ph type="body" idx="1"/>
          </p:nvPr>
        </p:nvSpPr>
        <p:spPr>
          <a:xfrm>
            <a:off x="25400" y="2403308"/>
            <a:ext cx="16459200" cy="7768280"/>
          </a:xfrm>
        </p:spPr>
        <p:txBody>
          <a:bodyPr/>
          <a:lstStyle/>
          <a:p>
            <a:pPr lvl="0"/>
            <a:r>
              <a:rPr lang="en-US" sz="3600" b="1" dirty="0"/>
              <a:t>Handling Common Landowner Questions:</a:t>
            </a:r>
            <a:endParaRPr lang="en-US" sz="3600" dirty="0"/>
          </a:p>
          <a:p>
            <a:pPr lvl="1"/>
            <a:r>
              <a:rPr lang="en-US" sz="2800" dirty="0"/>
              <a:t>“How will the project impact my property?”</a:t>
            </a:r>
          </a:p>
          <a:p>
            <a:pPr lvl="1"/>
            <a:r>
              <a:rPr lang="en-US" sz="2800" dirty="0"/>
              <a:t>“What if I don’t agree?”</a:t>
            </a:r>
          </a:p>
          <a:p>
            <a:pPr lvl="1"/>
            <a:r>
              <a:rPr lang="en-US" sz="2800" dirty="0"/>
              <a:t>“How long will construction take?”</a:t>
            </a:r>
          </a:p>
          <a:p>
            <a:pPr lvl="1"/>
            <a:endParaRPr lang="en-US" sz="2800" dirty="0"/>
          </a:p>
          <a:p>
            <a:pPr lvl="0"/>
            <a:r>
              <a:rPr lang="en-US" sz="3200" b="1" dirty="0"/>
              <a:t>Key Contextual &amp; Site-Specific Considerations:</a:t>
            </a:r>
            <a:endParaRPr lang="en-US" sz="3200" dirty="0"/>
          </a:p>
          <a:p>
            <a:pPr lvl="1"/>
            <a:r>
              <a:rPr lang="en-US" sz="2800" b="1" u="sng" dirty="0"/>
              <a:t>Access &amp; Entrances:</a:t>
            </a:r>
            <a:r>
              <a:rPr lang="en-US" sz="2800" u="sng" dirty="0"/>
              <a:t> </a:t>
            </a:r>
            <a:r>
              <a:rPr lang="en-US" sz="2800" dirty="0"/>
              <a:t>Maintaining access to commercial, residential, agricultural, and community sites (e.g., local churches, farm gates).</a:t>
            </a:r>
          </a:p>
          <a:p>
            <a:pPr lvl="1"/>
            <a:r>
              <a:rPr lang="en-US" sz="2800" b="1" u="sng" dirty="0"/>
              <a:t>Agricultural Needs:</a:t>
            </a:r>
            <a:r>
              <a:rPr lang="en-US" sz="2800" u="sng" dirty="0"/>
              <a:t> </a:t>
            </a:r>
            <a:r>
              <a:rPr lang="en-US" sz="2800" dirty="0"/>
              <a:t>Accommodating specialized farm equipment and horse trailer maneuvering at entrances. Project is located in an area densely populated with large horse farms, unique to the Bluegrass region of Kentucky.</a:t>
            </a:r>
          </a:p>
          <a:p>
            <a:pPr lvl="1"/>
            <a:r>
              <a:rPr lang="en-US" sz="2800" b="1" u="sng" dirty="0"/>
              <a:t>Historic Preservation:</a:t>
            </a:r>
            <a:r>
              <a:rPr lang="en-US" sz="2800" u="sng" dirty="0"/>
              <a:t> </a:t>
            </a:r>
            <a:r>
              <a:rPr lang="en-US" sz="2800" dirty="0"/>
              <a:t>Restoring and rebuilding traditional dry-stone masonry walls along right-of-way boundaries, as well as avoiding/maintaining historically significant parcels.</a:t>
            </a:r>
          </a:p>
          <a:p>
            <a:pPr lvl="1"/>
            <a:r>
              <a:rPr lang="en-US" sz="2800" b="1" u="sng" dirty="0"/>
              <a:t>Engineering Coordination:</a:t>
            </a:r>
            <a:r>
              <a:rPr lang="en-US" sz="2800" u="sng" dirty="0"/>
              <a:t> </a:t>
            </a:r>
            <a:r>
              <a:rPr lang="en-US" sz="2800" dirty="0"/>
              <a:t>Utilizing detailed aerial CAD alignment overlays and site surveys to address specific owner concerns early.</a:t>
            </a:r>
          </a:p>
          <a:p>
            <a:endParaRPr lang="en-US" dirty="0"/>
          </a:p>
        </p:txBody>
      </p:sp>
      <p:pic>
        <p:nvPicPr>
          <p:cNvPr id="5" name="object 3">
            <a:extLst>
              <a:ext uri="{FF2B5EF4-FFF2-40B4-BE49-F238E27FC236}">
                <a16:creationId xmlns:a16="http://schemas.microsoft.com/office/drawing/2014/main" id="{578D5155-1018-F17D-B239-CCD18E10B9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27" y="0"/>
            <a:ext cx="6514027" cy="290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ject 2">
            <a:extLst>
              <a:ext uri="{FF2B5EF4-FFF2-40B4-BE49-F238E27FC236}">
                <a16:creationId xmlns:a16="http://schemas.microsoft.com/office/drawing/2014/main" id="{8101F661-998D-2C99-D528-D9088D969A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25400" y="-17780"/>
            <a:ext cx="5656152" cy="10304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9128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33E31-3B75-ACF1-FEC3-BB493B3B61EC}"/>
            </a:ext>
          </a:extLst>
        </p:cNvPr>
        <p:cNvGrpSpPr/>
        <p:nvPr/>
      </p:nvGrpSpPr>
      <p:grpSpPr>
        <a:xfrm>
          <a:off x="0" y="0"/>
          <a:ext cx="0" cy="0"/>
          <a:chOff x="0" y="0"/>
          <a:chExt cx="0" cy="0"/>
        </a:xfrm>
      </p:grpSpPr>
      <p:grpSp>
        <p:nvGrpSpPr>
          <p:cNvPr id="2051" name="object 3">
            <a:extLst>
              <a:ext uri="{FF2B5EF4-FFF2-40B4-BE49-F238E27FC236}">
                <a16:creationId xmlns:a16="http://schemas.microsoft.com/office/drawing/2014/main" id="{39BFA2F1-3B63-CD3C-3F84-D30F52BD4FF6}"/>
              </a:ext>
            </a:extLst>
          </p:cNvPr>
          <p:cNvGrpSpPr>
            <a:grpSpLocks/>
          </p:cNvGrpSpPr>
          <p:nvPr/>
        </p:nvGrpSpPr>
        <p:grpSpPr bwMode="auto">
          <a:xfrm>
            <a:off x="10744200" y="0"/>
            <a:ext cx="7543800" cy="10287000"/>
            <a:chOff x="10366727" y="0"/>
            <a:chExt cx="7921625" cy="10287000"/>
          </a:xfrm>
        </p:grpSpPr>
        <p:pic>
          <p:nvPicPr>
            <p:cNvPr id="2052" name="object 4">
              <a:extLst>
                <a:ext uri="{FF2B5EF4-FFF2-40B4-BE49-F238E27FC236}">
                  <a16:creationId xmlns:a16="http://schemas.microsoft.com/office/drawing/2014/main" id="{FED5ABA0-E46C-3062-999B-BDC5AA929D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4DC2FBFF-872C-88F1-7990-1B52DF21A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F80C0BB-188F-CDB1-311C-7A8F12BF5766}"/>
                  </a:ext>
                </a:extLst>
              </p:cNvPr>
              <p:cNvSpPr txBox="1"/>
              <p:nvPr/>
            </p:nvSpPr>
            <p:spPr>
              <a:xfrm>
                <a:off x="381000" y="1657761"/>
                <a:ext cx="14613006" cy="8217634"/>
              </a:xfrm>
              <a:prstGeom prst="rect">
                <a:avLst/>
              </a:prstGeom>
              <a:noFill/>
            </p:spPr>
            <p:txBody>
              <a:bodyPr wrap="square" rtlCol="0">
                <a:spAutoFit/>
              </a:bodyPr>
              <a:lstStyle/>
              <a:p>
                <a:pPr lvl="0"/>
                <a:r>
                  <a:rPr lang="en-US" sz="2800" b="1" dirty="0"/>
                  <a:t>Communication &amp; Information Flow:</a:t>
                </a:r>
                <a:endParaRPr lang="en-US" sz="2400" dirty="0"/>
              </a:p>
              <a:p>
                <a:pPr lvl="1"/>
                <a:r>
                  <a:rPr lang="en-US" sz="2800" b="1" u="sng" dirty="0"/>
                  <a:t>Weekly Progress Tracking:</a:t>
                </a:r>
                <a:r>
                  <a:rPr lang="en-US" sz="2800" u="sng" dirty="0"/>
                  <a:t> </a:t>
                </a:r>
                <a:r>
                  <a:rPr lang="en-US" sz="2800" dirty="0"/>
                  <a:t>Direct updates flowing from Field Agents </a:t>
                </a:r>
                <a14:m>
                  <m:oMath xmlns:m="http://schemas.openxmlformats.org/officeDocument/2006/math">
                    <m:r>
                      <a:rPr lang="en-US" sz="2800" i="1">
                        <a:latin typeface="Cambria Math" panose="02040503050406030204" pitchFamily="18" charset="0"/>
                      </a:rPr>
                      <m:t>→</m:t>
                    </m:r>
                  </m:oMath>
                </a14:m>
                <a:r>
                  <a:rPr lang="en-US" sz="2800" dirty="0"/>
                  <a:t> Team Leads </a:t>
                </a:r>
                <a14:m>
                  <m:oMath xmlns:m="http://schemas.openxmlformats.org/officeDocument/2006/math">
                    <m:r>
                      <a:rPr lang="en-US" sz="2800" i="1">
                        <a:latin typeface="Cambria Math" panose="02040503050406030204" pitchFamily="18" charset="0"/>
                      </a:rPr>
                      <m:t>→</m:t>
                    </m:r>
                  </m:oMath>
                </a14:m>
                <a:r>
                  <a:rPr lang="en-US" sz="2800" dirty="0"/>
                  <a:t> Right of Way Supervisor (Cecil).</a:t>
                </a:r>
              </a:p>
              <a:p>
                <a:pPr lvl="0"/>
                <a:endParaRPr lang="en-US" sz="2800" b="1" dirty="0"/>
              </a:p>
              <a:p>
                <a:pPr lvl="0"/>
                <a:r>
                  <a:rPr lang="en-US" sz="2800" b="1" dirty="0"/>
                  <a:t>Bundled Issue Resolution:</a:t>
                </a:r>
                <a:endParaRPr lang="en-US" sz="2800" dirty="0"/>
              </a:p>
              <a:p>
                <a:pPr lvl="1"/>
                <a:r>
                  <a:rPr lang="en-US" sz="2800" b="1" u="sng" dirty="0"/>
                  <a:t>Staking Requests:</a:t>
                </a:r>
                <a:r>
                  <a:rPr lang="en-US" sz="2800" dirty="0"/>
                  <a:t> Group property line staking requests once a week then submit to District Survey crew for weekly completion.</a:t>
                </a:r>
              </a:p>
              <a:p>
                <a:pPr lvl="1"/>
                <a:r>
                  <a:rPr lang="en-US" sz="2800" b="1" u="sng" dirty="0"/>
                  <a:t>Title Continuity:</a:t>
                </a:r>
                <a:r>
                  <a:rPr lang="en-US" sz="2800" u="sng" dirty="0"/>
                  <a:t> </a:t>
                </a:r>
                <a:r>
                  <a:rPr lang="en-US" sz="2800" dirty="0"/>
                  <a:t>Distribute ongoing title updates to the entire project group to maintain legal continuity across all parcels; (updating new owner names, ownership changes, etc…)</a:t>
                </a:r>
              </a:p>
              <a:p>
                <a:pPr lvl="1"/>
                <a:endParaRPr lang="en-US" sz="2400" dirty="0"/>
              </a:p>
              <a:p>
                <a:pPr lvl="0"/>
                <a:r>
                  <a:rPr lang="en-US" sz="2800" b="1" dirty="0"/>
                  <a:t>Proactive Tools &amp; Hand-Off Strategy:</a:t>
                </a:r>
                <a:endParaRPr lang="en-US" sz="2800" dirty="0"/>
              </a:p>
              <a:p>
                <a:pPr lvl="1"/>
                <a:r>
                  <a:rPr lang="en-US" sz="2800" b="1" u="sng" dirty="0"/>
                  <a:t>Red-Line Drawings: </a:t>
                </a:r>
                <a:r>
                  <a:rPr lang="en-US" sz="2800" dirty="0"/>
                  <a:t>Draft “potential plan changes” on preliminary plan sheets. </a:t>
                </a:r>
              </a:p>
              <a:p>
                <a:pPr lvl="1"/>
                <a:r>
                  <a:rPr lang="en-US" sz="2800" dirty="0"/>
                  <a:t>If owner is agreeable, then submit to Design for inclusion in the next official</a:t>
                </a:r>
              </a:p>
              <a:p>
                <a:pPr lvl="1"/>
                <a:r>
                  <a:rPr lang="en-US" sz="2800" dirty="0"/>
                  <a:t>ROW revision.</a:t>
                </a:r>
              </a:p>
              <a:p>
                <a:pPr lvl="1"/>
                <a:r>
                  <a:rPr lang="en-US" sz="2800" b="1" u="sng" dirty="0"/>
                  <a:t>Back-Ending MOUs:</a:t>
                </a:r>
                <a:r>
                  <a:rPr lang="en-US" sz="2800" u="sng" dirty="0"/>
                  <a:t> </a:t>
                </a:r>
                <a:r>
                  <a:rPr lang="en-US" sz="2800" dirty="0"/>
                  <a:t>Utilize Memorandums of Understanding</a:t>
                </a:r>
              </a:p>
              <a:p>
                <a:pPr lvl="1"/>
                <a:r>
                  <a:rPr lang="en-US" sz="2800" dirty="0"/>
                  <a:t>(MOUs) during negotiations to ensure all commitments</a:t>
                </a:r>
              </a:p>
              <a:p>
                <a:pPr lvl="1"/>
                <a:r>
                  <a:rPr lang="en-US" sz="2800" dirty="0"/>
                  <a:t>made during negotiation are effectively communicated to the</a:t>
                </a:r>
              </a:p>
              <a:p>
                <a:pPr lvl="1"/>
                <a:r>
                  <a:rPr lang="en-US" sz="2800" dirty="0"/>
                  <a:t>road contractor.</a:t>
                </a:r>
              </a:p>
            </p:txBody>
          </p:sp>
        </mc:Choice>
        <mc:Fallback xmlns="">
          <p:sp>
            <p:nvSpPr>
              <p:cNvPr id="4" name="TextBox 3">
                <a:extLst>
                  <a:ext uri="{FF2B5EF4-FFF2-40B4-BE49-F238E27FC236}">
                    <a16:creationId xmlns:a16="http://schemas.microsoft.com/office/drawing/2014/main" id="{4F80C0BB-188F-CDB1-311C-7A8F12BF5766}"/>
                  </a:ext>
                </a:extLst>
              </p:cNvPr>
              <p:cNvSpPr txBox="1">
                <a:spLocks noRot="1" noChangeAspect="1" noMove="1" noResize="1" noEditPoints="1" noAdjustHandles="1" noChangeArrowheads="1" noChangeShapeType="1" noTextEdit="1"/>
              </p:cNvSpPr>
              <p:nvPr/>
            </p:nvSpPr>
            <p:spPr>
              <a:xfrm>
                <a:off x="381000" y="1657761"/>
                <a:ext cx="14613006" cy="8217634"/>
              </a:xfrm>
              <a:prstGeom prst="rect">
                <a:avLst/>
              </a:prstGeom>
              <a:blipFill>
                <a:blip r:embed="rId4"/>
                <a:stretch>
                  <a:fillRect l="-876" t="-816" b="-1113"/>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DE1F8759-BE08-1DB6-8EE9-5DD86A0D0A42}"/>
              </a:ext>
            </a:extLst>
          </p:cNvPr>
          <p:cNvSpPr txBox="1"/>
          <p:nvPr/>
        </p:nvSpPr>
        <p:spPr>
          <a:xfrm>
            <a:off x="381000" y="473160"/>
            <a:ext cx="14173200" cy="830997"/>
          </a:xfrm>
          <a:prstGeom prst="rect">
            <a:avLst/>
          </a:prstGeom>
          <a:noFill/>
        </p:spPr>
        <p:txBody>
          <a:bodyPr wrap="square" rtlCol="0">
            <a:spAutoFit/>
          </a:bodyPr>
          <a:lstStyle/>
          <a:p>
            <a:r>
              <a:rPr lang="en-US" sz="4800" b="1" dirty="0">
                <a:solidFill>
                  <a:schemeClr val="accent1"/>
                </a:solidFill>
              </a:rPr>
              <a:t>Managing Ongoing Issues During Execution</a:t>
            </a:r>
            <a:endParaRPr lang="en-US" sz="4800" dirty="0">
              <a:solidFill>
                <a:schemeClr val="accent1"/>
              </a:solidFill>
            </a:endParaRPr>
          </a:p>
        </p:txBody>
      </p:sp>
    </p:spTree>
    <p:extLst>
      <p:ext uri="{BB962C8B-B14F-4D97-AF65-F5344CB8AC3E}">
        <p14:creationId xmlns:p14="http://schemas.microsoft.com/office/powerpoint/2010/main" val="2428560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942D5-FB44-3F6D-C6AD-DDF31ADB8B88}"/>
              </a:ext>
            </a:extLst>
          </p:cNvPr>
          <p:cNvSpPr>
            <a:spLocks noGrp="1"/>
          </p:cNvSpPr>
          <p:nvPr>
            <p:ph type="title"/>
          </p:nvPr>
        </p:nvSpPr>
        <p:spPr>
          <a:xfrm>
            <a:off x="3102769" y="800100"/>
            <a:ext cx="12082462" cy="1115690"/>
          </a:xfrm>
        </p:spPr>
        <p:txBody>
          <a:bodyPr/>
          <a:lstStyle/>
          <a:p>
            <a:r>
              <a:rPr lang="en-US" dirty="0"/>
              <a:t>Meet for drinks afterward!</a:t>
            </a:r>
          </a:p>
        </p:txBody>
      </p:sp>
      <p:sp>
        <p:nvSpPr>
          <p:cNvPr id="3" name="Text Placeholder 2">
            <a:extLst>
              <a:ext uri="{FF2B5EF4-FFF2-40B4-BE49-F238E27FC236}">
                <a16:creationId xmlns:a16="http://schemas.microsoft.com/office/drawing/2014/main" id="{271EDD62-DB26-BF55-5D99-889F3BB6EF36}"/>
              </a:ext>
            </a:extLst>
          </p:cNvPr>
          <p:cNvSpPr>
            <a:spLocks noGrp="1"/>
          </p:cNvSpPr>
          <p:nvPr>
            <p:ph type="body" idx="1"/>
          </p:nvPr>
        </p:nvSpPr>
        <p:spPr>
          <a:xfrm>
            <a:off x="914400" y="2365375"/>
            <a:ext cx="16459200" cy="7121525"/>
          </a:xfrm>
        </p:spPr>
        <p:txBody>
          <a:bodyPr/>
          <a:lstStyle/>
          <a:p>
            <a:endParaRPr lang="en-US" dirty="0"/>
          </a:p>
        </p:txBody>
      </p:sp>
      <p:pic>
        <p:nvPicPr>
          <p:cNvPr id="5" name="Picture 4">
            <a:extLst>
              <a:ext uri="{FF2B5EF4-FFF2-40B4-BE49-F238E27FC236}">
                <a16:creationId xmlns:a16="http://schemas.microsoft.com/office/drawing/2014/main" id="{CE131CC7-568B-6325-FE6B-F95EF4D62A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00" y="3086100"/>
            <a:ext cx="12268200" cy="6024563"/>
          </a:xfrm>
          <a:prstGeom prst="rect">
            <a:avLst/>
          </a:prstGeom>
        </p:spPr>
      </p:pic>
    </p:spTree>
    <p:extLst>
      <p:ext uri="{BB962C8B-B14F-4D97-AF65-F5344CB8AC3E}">
        <p14:creationId xmlns:p14="http://schemas.microsoft.com/office/powerpoint/2010/main" val="523705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Jennifer Golson, Lori Hogg, Keith McDonald</Speakers>
    <Section xmlns="b47a5aad-adfb-4dac-9d3f-47090e67d565">9, 1:50</Section>
  </documentManagement>
</p:properties>
</file>

<file path=customXml/itemProps1.xml><?xml version="1.0" encoding="utf-8"?>
<ds:datastoreItem xmlns:ds="http://schemas.openxmlformats.org/officeDocument/2006/customXml" ds:itemID="{854CF26F-18D0-4C15-BE89-224292C4E165}"/>
</file>

<file path=customXml/itemProps2.xml><?xml version="1.0" encoding="utf-8"?>
<ds:datastoreItem xmlns:ds="http://schemas.openxmlformats.org/officeDocument/2006/customXml" ds:itemID="{DA205CE1-9567-4349-8116-0FB6CC4A5AA4}"/>
</file>

<file path=customXml/itemProps3.xml><?xml version="1.0" encoding="utf-8"?>
<ds:datastoreItem xmlns:ds="http://schemas.openxmlformats.org/officeDocument/2006/customXml" ds:itemID="{803469ED-9A2B-4DE5-8F09-30403C3D5E80}"/>
</file>

<file path=docProps/app.xml><?xml version="1.0" encoding="utf-8"?>
<Properties xmlns="http://schemas.openxmlformats.org/officeDocument/2006/extended-properties" xmlns:vt="http://schemas.openxmlformats.org/officeDocument/2006/docPropsVTypes">
  <Template>2026 Partner Conference Presentation Assist</Template>
  <TotalTime>3388</TotalTime>
  <Words>913</Words>
  <Application>Microsoft Office PowerPoint</Application>
  <PresentationFormat>Custom</PresentationFormat>
  <Paragraphs>93</Paragraphs>
  <Slides>12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Cambria Math</vt:lpstr>
      <vt:lpstr>MicrogrammaExtDBol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of ROW Status Checklist</vt:lpstr>
      <vt:lpstr>PowerPoint Presentation</vt:lpstr>
      <vt:lpstr>Addressing Property Owner Concerns </vt:lpstr>
      <vt:lpstr>PowerPoint Presentation</vt:lpstr>
      <vt:lpstr>Meet for drinks afterward!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Barker, Jacob S (KYTC-D07)</dc:creator>
  <cp:lastModifiedBy>Smith, Cecil D (KYTC-D07)</cp:lastModifiedBy>
  <cp:revision>5</cp:revision>
  <cp:lastPrinted>2026-08-05T18:16:09Z</cp:lastPrinted>
  <dcterms:created xsi:type="dcterms:W3CDTF">2026-07-29T18:55:39Z</dcterms:created>
  <dcterms:modified xsi:type="dcterms:W3CDTF">2026-08-31T18:19:55Z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